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06" autoAdjust="0"/>
    <p:restoredTop sz="94660"/>
  </p:normalViewPr>
  <p:slideViewPr>
    <p:cSldViewPr snapToGrid="0">
      <p:cViewPr varScale="1">
        <p:scale>
          <a:sx n="72" d="100"/>
          <a:sy n="72"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B2839-0FF6-4EDA-9D12-56BC883BE4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a:extLst>
              <a:ext uri="{FF2B5EF4-FFF2-40B4-BE49-F238E27FC236}">
                <a16:creationId xmlns:a16="http://schemas.microsoft.com/office/drawing/2014/main" id="{A70C5FC3-5E35-4AB9-8DB3-7484D6EF1D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a:extLst>
              <a:ext uri="{FF2B5EF4-FFF2-40B4-BE49-F238E27FC236}">
                <a16:creationId xmlns:a16="http://schemas.microsoft.com/office/drawing/2014/main" id="{D6EAC73D-7910-42BD-B3DF-900788B1C1C1}"/>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5" name="Footer Placeholder 4">
            <a:extLst>
              <a:ext uri="{FF2B5EF4-FFF2-40B4-BE49-F238E27FC236}">
                <a16:creationId xmlns:a16="http://schemas.microsoft.com/office/drawing/2014/main" id="{7A1FA773-B1B6-44CA-90D3-E6ADEC7BE78B}"/>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C7984978-0050-4382-9FF0-28C858CA1D0C}"/>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50170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51468-005B-4F93-A225-4DD2D185A533}"/>
              </a:ext>
            </a:extLst>
          </p:cNvPr>
          <p:cNvSpPr>
            <a:spLocks noGrp="1"/>
          </p:cNvSpPr>
          <p:nvPr>
            <p:ph type="title"/>
          </p:nvPr>
        </p:nvSpPr>
        <p:spPr/>
        <p:txBody>
          <a:bodyPr/>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4D0D5D48-8EBD-4452-A004-354B1CC1BFD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162D7693-09EF-4F9F-B1DA-DACFD92C778C}"/>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5" name="Footer Placeholder 4">
            <a:extLst>
              <a:ext uri="{FF2B5EF4-FFF2-40B4-BE49-F238E27FC236}">
                <a16:creationId xmlns:a16="http://schemas.microsoft.com/office/drawing/2014/main" id="{A7C701AB-FED1-4B1B-BA02-D76AE1C1665D}"/>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7AFE8D77-0E5B-4289-9176-D2154C6DC0CB}"/>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287116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C9E97F-E84A-4FD8-97C5-490589EE2CE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0961F45F-377D-4335-9C76-D6FBFCFF200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2E52E243-26C0-4713-96C1-A89F4F0D9661}"/>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5" name="Footer Placeholder 4">
            <a:extLst>
              <a:ext uri="{FF2B5EF4-FFF2-40B4-BE49-F238E27FC236}">
                <a16:creationId xmlns:a16="http://schemas.microsoft.com/office/drawing/2014/main" id="{0029C158-7705-4BC0-9FF5-B40179F8FF6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228732E0-DA80-4522-86E6-D916E6287749}"/>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4206511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B0CB8-48E5-455E-86BE-96C89CD00248}"/>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0E743F20-0E43-432F-91EA-B9CE500DD65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CA582481-B4EC-42C4-9D77-D67466AF2F6F}"/>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5" name="Footer Placeholder 4">
            <a:extLst>
              <a:ext uri="{FF2B5EF4-FFF2-40B4-BE49-F238E27FC236}">
                <a16:creationId xmlns:a16="http://schemas.microsoft.com/office/drawing/2014/main" id="{673722D1-B2ED-4284-BEA6-5969DED7DE85}"/>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0987918F-C83D-427A-8D1B-F050036396C3}"/>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137398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F86BE-9463-4E69-9C48-867D3DE940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a:extLst>
              <a:ext uri="{FF2B5EF4-FFF2-40B4-BE49-F238E27FC236}">
                <a16:creationId xmlns:a16="http://schemas.microsoft.com/office/drawing/2014/main" id="{9D4EC887-1D67-432F-9450-30B618D775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2CE2D1-051E-45F3-B1A3-F5208D08C667}"/>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5" name="Footer Placeholder 4">
            <a:extLst>
              <a:ext uri="{FF2B5EF4-FFF2-40B4-BE49-F238E27FC236}">
                <a16:creationId xmlns:a16="http://schemas.microsoft.com/office/drawing/2014/main" id="{50D4F61F-FD64-4DEE-A225-A82F8E677F1E}"/>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FD8518FD-9241-4ECD-824B-13635A0F4CEF}"/>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2757411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6BAC9-757E-4054-B1E0-D888472E2D81}"/>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FA1F6E9E-299D-4401-9F8B-38CBCC5699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a:extLst>
              <a:ext uri="{FF2B5EF4-FFF2-40B4-BE49-F238E27FC236}">
                <a16:creationId xmlns:a16="http://schemas.microsoft.com/office/drawing/2014/main" id="{1C712A51-69F0-4984-9905-DB9828DD71E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a:extLst>
              <a:ext uri="{FF2B5EF4-FFF2-40B4-BE49-F238E27FC236}">
                <a16:creationId xmlns:a16="http://schemas.microsoft.com/office/drawing/2014/main" id="{803BE438-1C2C-4B23-84E1-CB36A2204695}"/>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6" name="Footer Placeholder 5">
            <a:extLst>
              <a:ext uri="{FF2B5EF4-FFF2-40B4-BE49-F238E27FC236}">
                <a16:creationId xmlns:a16="http://schemas.microsoft.com/office/drawing/2014/main" id="{FAB5EEA8-F9A2-4E7C-82F8-F1BDF85CA1FC}"/>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17210AB1-68B9-44E6-B43E-7DAC67AB0628}"/>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255296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C3571-74C7-44CC-B8F3-F9CC513B725C}"/>
              </a:ext>
            </a:extLst>
          </p:cNvPr>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a:extLst>
              <a:ext uri="{FF2B5EF4-FFF2-40B4-BE49-F238E27FC236}">
                <a16:creationId xmlns:a16="http://schemas.microsoft.com/office/drawing/2014/main" id="{CD0F1B36-5C32-4AA3-A71C-03B066230D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530D9E7-9939-4443-8DA1-7EAE210986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a:extLst>
              <a:ext uri="{FF2B5EF4-FFF2-40B4-BE49-F238E27FC236}">
                <a16:creationId xmlns:a16="http://schemas.microsoft.com/office/drawing/2014/main" id="{06BEA699-8059-417B-B841-DFCF02B87A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3F6794F-C979-4670-9CFD-B19B588F6A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a:extLst>
              <a:ext uri="{FF2B5EF4-FFF2-40B4-BE49-F238E27FC236}">
                <a16:creationId xmlns:a16="http://schemas.microsoft.com/office/drawing/2014/main" id="{2890EA77-1E3D-4185-A29A-8261B1D6D5C9}"/>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8" name="Footer Placeholder 7">
            <a:extLst>
              <a:ext uri="{FF2B5EF4-FFF2-40B4-BE49-F238E27FC236}">
                <a16:creationId xmlns:a16="http://schemas.microsoft.com/office/drawing/2014/main" id="{7FD30B5C-1490-458F-8D9A-4F451BD9C113}"/>
              </a:ext>
            </a:extLst>
          </p:cNvPr>
          <p:cNvSpPr>
            <a:spLocks noGrp="1"/>
          </p:cNvSpPr>
          <p:nvPr>
            <p:ph type="ftr" sz="quarter" idx="11"/>
          </p:nvPr>
        </p:nvSpPr>
        <p:spPr/>
        <p:txBody>
          <a:bodyPr/>
          <a:lstStyle/>
          <a:p>
            <a:endParaRPr lang="lt-LT"/>
          </a:p>
        </p:txBody>
      </p:sp>
      <p:sp>
        <p:nvSpPr>
          <p:cNvPr id="9" name="Slide Number Placeholder 8">
            <a:extLst>
              <a:ext uri="{FF2B5EF4-FFF2-40B4-BE49-F238E27FC236}">
                <a16:creationId xmlns:a16="http://schemas.microsoft.com/office/drawing/2014/main" id="{DAEF5326-3E2A-4B6A-9599-599ED82F1211}"/>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1190808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2C83E-5FA0-4D42-9566-58EB062D6B88}"/>
              </a:ext>
            </a:extLst>
          </p:cNvPr>
          <p:cNvSpPr>
            <a:spLocks noGrp="1"/>
          </p:cNvSpPr>
          <p:nvPr>
            <p:ph type="title"/>
          </p:nvPr>
        </p:nvSpPr>
        <p:spPr/>
        <p:txBody>
          <a:bodyPr/>
          <a:lstStyle/>
          <a:p>
            <a:r>
              <a:rPr lang="en-US"/>
              <a:t>Click to edit Master title style</a:t>
            </a:r>
            <a:endParaRPr lang="lt-LT"/>
          </a:p>
        </p:txBody>
      </p:sp>
      <p:sp>
        <p:nvSpPr>
          <p:cNvPr id="3" name="Date Placeholder 2">
            <a:extLst>
              <a:ext uri="{FF2B5EF4-FFF2-40B4-BE49-F238E27FC236}">
                <a16:creationId xmlns:a16="http://schemas.microsoft.com/office/drawing/2014/main" id="{268561FE-DC03-419B-9414-DE9C5943A411}"/>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4" name="Footer Placeholder 3">
            <a:extLst>
              <a:ext uri="{FF2B5EF4-FFF2-40B4-BE49-F238E27FC236}">
                <a16:creationId xmlns:a16="http://schemas.microsoft.com/office/drawing/2014/main" id="{F9917E3C-A771-4BC7-B4EC-F650832DB9A8}"/>
              </a:ext>
            </a:extLst>
          </p:cNvPr>
          <p:cNvSpPr>
            <a:spLocks noGrp="1"/>
          </p:cNvSpPr>
          <p:nvPr>
            <p:ph type="ftr" sz="quarter" idx="11"/>
          </p:nvPr>
        </p:nvSpPr>
        <p:spPr/>
        <p:txBody>
          <a:bodyPr/>
          <a:lstStyle/>
          <a:p>
            <a:endParaRPr lang="lt-LT"/>
          </a:p>
        </p:txBody>
      </p:sp>
      <p:sp>
        <p:nvSpPr>
          <p:cNvPr id="5" name="Slide Number Placeholder 4">
            <a:extLst>
              <a:ext uri="{FF2B5EF4-FFF2-40B4-BE49-F238E27FC236}">
                <a16:creationId xmlns:a16="http://schemas.microsoft.com/office/drawing/2014/main" id="{D50CE85A-B3F5-4833-ABA1-ABCD440EE580}"/>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3746596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52F153-A420-4BC6-96DA-A3D5FDEDAFAA}"/>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3" name="Footer Placeholder 2">
            <a:extLst>
              <a:ext uri="{FF2B5EF4-FFF2-40B4-BE49-F238E27FC236}">
                <a16:creationId xmlns:a16="http://schemas.microsoft.com/office/drawing/2014/main" id="{AA47C4FE-163E-4792-85A0-39BB5AACE2F1}"/>
              </a:ext>
            </a:extLst>
          </p:cNvPr>
          <p:cNvSpPr>
            <a:spLocks noGrp="1"/>
          </p:cNvSpPr>
          <p:nvPr>
            <p:ph type="ftr" sz="quarter" idx="11"/>
          </p:nvPr>
        </p:nvSpPr>
        <p:spPr/>
        <p:txBody>
          <a:bodyPr/>
          <a:lstStyle/>
          <a:p>
            <a:endParaRPr lang="lt-LT"/>
          </a:p>
        </p:txBody>
      </p:sp>
      <p:sp>
        <p:nvSpPr>
          <p:cNvPr id="4" name="Slide Number Placeholder 3">
            <a:extLst>
              <a:ext uri="{FF2B5EF4-FFF2-40B4-BE49-F238E27FC236}">
                <a16:creationId xmlns:a16="http://schemas.microsoft.com/office/drawing/2014/main" id="{C617D30B-3B2E-46F5-8ED1-893EC31C4035}"/>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474304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8C89-9D6E-48D1-A44A-3C39C0687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a:extLst>
              <a:ext uri="{FF2B5EF4-FFF2-40B4-BE49-F238E27FC236}">
                <a16:creationId xmlns:a16="http://schemas.microsoft.com/office/drawing/2014/main" id="{32D8BFC8-9027-4338-880C-59AB805A6C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a:extLst>
              <a:ext uri="{FF2B5EF4-FFF2-40B4-BE49-F238E27FC236}">
                <a16:creationId xmlns:a16="http://schemas.microsoft.com/office/drawing/2014/main" id="{8A4EEA2C-43D5-48D0-86B5-51ECFEE166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430D43-C22A-42A1-B152-0EFD5D0FD112}"/>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6" name="Footer Placeholder 5">
            <a:extLst>
              <a:ext uri="{FF2B5EF4-FFF2-40B4-BE49-F238E27FC236}">
                <a16:creationId xmlns:a16="http://schemas.microsoft.com/office/drawing/2014/main" id="{248999A1-937D-4C6A-AAEC-E7337880294B}"/>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94B437B9-522C-421A-87E8-4DCCAE31790A}"/>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3505803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07E0D-A284-4926-9D36-47C289944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a:extLst>
              <a:ext uri="{FF2B5EF4-FFF2-40B4-BE49-F238E27FC236}">
                <a16:creationId xmlns:a16="http://schemas.microsoft.com/office/drawing/2014/main" id="{E0BA9029-CFCF-4D7D-BDDD-401A5DDAFA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a:extLst>
              <a:ext uri="{FF2B5EF4-FFF2-40B4-BE49-F238E27FC236}">
                <a16:creationId xmlns:a16="http://schemas.microsoft.com/office/drawing/2014/main" id="{78CB3A68-7CFF-4B27-A661-956822FE6D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24A451-B1BD-4196-ABA3-07770E4032A6}"/>
              </a:ext>
            </a:extLst>
          </p:cNvPr>
          <p:cNvSpPr>
            <a:spLocks noGrp="1"/>
          </p:cNvSpPr>
          <p:nvPr>
            <p:ph type="dt" sz="half" idx="10"/>
          </p:nvPr>
        </p:nvSpPr>
        <p:spPr/>
        <p:txBody>
          <a:bodyPr/>
          <a:lstStyle/>
          <a:p>
            <a:fld id="{5D35D73E-F896-417A-A6B5-16D53CF3A00F}" type="datetimeFigureOut">
              <a:rPr lang="lt-LT" smtClean="0"/>
              <a:t>2017-09-11</a:t>
            </a:fld>
            <a:endParaRPr lang="lt-LT"/>
          </a:p>
        </p:txBody>
      </p:sp>
      <p:sp>
        <p:nvSpPr>
          <p:cNvPr id="6" name="Footer Placeholder 5">
            <a:extLst>
              <a:ext uri="{FF2B5EF4-FFF2-40B4-BE49-F238E27FC236}">
                <a16:creationId xmlns:a16="http://schemas.microsoft.com/office/drawing/2014/main" id="{FDDC2B1F-C2DD-4BD8-BAD0-6116844B5C7E}"/>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3736BB39-20BC-4782-BD73-7BF7F371B6BE}"/>
              </a:ext>
            </a:extLst>
          </p:cNvPr>
          <p:cNvSpPr>
            <a:spLocks noGrp="1"/>
          </p:cNvSpPr>
          <p:nvPr>
            <p:ph type="sldNum" sz="quarter" idx="12"/>
          </p:nvPr>
        </p:nvSpPr>
        <p:spPr/>
        <p:txBody>
          <a:bodyPr/>
          <a:lstStyle/>
          <a:p>
            <a:fld id="{4F2C5AAD-5652-44B4-9C5B-DE7F6FD3BF2D}" type="slidenum">
              <a:rPr lang="lt-LT" smtClean="0"/>
              <a:t>‹#›</a:t>
            </a:fld>
            <a:endParaRPr lang="lt-LT"/>
          </a:p>
        </p:txBody>
      </p:sp>
    </p:spTree>
    <p:extLst>
      <p:ext uri="{BB962C8B-B14F-4D97-AF65-F5344CB8AC3E}">
        <p14:creationId xmlns:p14="http://schemas.microsoft.com/office/powerpoint/2010/main" val="309696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858C29-FE24-41E2-B404-2CCAAEBFB2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a:extLst>
              <a:ext uri="{FF2B5EF4-FFF2-40B4-BE49-F238E27FC236}">
                <a16:creationId xmlns:a16="http://schemas.microsoft.com/office/drawing/2014/main" id="{1FB633E0-7CA6-405D-8859-F136DD8D2D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F0D3EDB8-7E78-4974-BB05-0C5D5E9E12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5D73E-F896-417A-A6B5-16D53CF3A00F}" type="datetimeFigureOut">
              <a:rPr lang="lt-LT" smtClean="0"/>
              <a:t>2017-09-11</a:t>
            </a:fld>
            <a:endParaRPr lang="lt-LT"/>
          </a:p>
        </p:txBody>
      </p:sp>
      <p:sp>
        <p:nvSpPr>
          <p:cNvPr id="5" name="Footer Placeholder 4">
            <a:extLst>
              <a:ext uri="{FF2B5EF4-FFF2-40B4-BE49-F238E27FC236}">
                <a16:creationId xmlns:a16="http://schemas.microsoft.com/office/drawing/2014/main" id="{5C37A62D-2679-4442-BAF5-D681E8FC9B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a:extLst>
              <a:ext uri="{FF2B5EF4-FFF2-40B4-BE49-F238E27FC236}">
                <a16:creationId xmlns:a16="http://schemas.microsoft.com/office/drawing/2014/main" id="{A895B84D-B277-4CED-B5A5-CAD83183AC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C5AAD-5652-44B4-9C5B-DE7F6FD3BF2D}" type="slidenum">
              <a:rPr lang="lt-LT" smtClean="0"/>
              <a:t>‹#›</a:t>
            </a:fld>
            <a:endParaRPr lang="lt-LT"/>
          </a:p>
        </p:txBody>
      </p:sp>
    </p:spTree>
    <p:extLst>
      <p:ext uri="{BB962C8B-B14F-4D97-AF65-F5344CB8AC3E}">
        <p14:creationId xmlns:p14="http://schemas.microsoft.com/office/powerpoint/2010/main" val="1647119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B59A7-586E-40EA-8B9F-60A420F9DF62}"/>
              </a:ext>
            </a:extLst>
          </p:cNvPr>
          <p:cNvSpPr>
            <a:spLocks noGrp="1"/>
          </p:cNvSpPr>
          <p:nvPr>
            <p:ph type="ctrTitle"/>
          </p:nvPr>
        </p:nvSpPr>
        <p:spPr>
          <a:xfrm>
            <a:off x="2146852" y="795130"/>
            <a:ext cx="7553739" cy="768626"/>
          </a:xfrm>
        </p:spPr>
        <p:txBody>
          <a:bodyPr>
            <a:noAutofit/>
          </a:bodyPr>
          <a:lstStyle/>
          <a:p>
            <a:r>
              <a:rPr lang="lt-LT" sz="2000" b="1" dirty="0"/>
              <a:t>VIETOS PROJEKTŲ, ĮGYVENDINAMŲ BENDRUOMENIŲ INICIJUOTOS VIETOS PLĖTROS BŪDU, ADMINISTRAVIMO TAISYKLĖS</a:t>
            </a:r>
            <a:r>
              <a:rPr lang="lt-LT" sz="2000" dirty="0"/>
              <a:t> </a:t>
            </a:r>
          </a:p>
        </p:txBody>
      </p:sp>
      <p:sp>
        <p:nvSpPr>
          <p:cNvPr id="3" name="Subtitle 2">
            <a:extLst>
              <a:ext uri="{FF2B5EF4-FFF2-40B4-BE49-F238E27FC236}">
                <a16:creationId xmlns:a16="http://schemas.microsoft.com/office/drawing/2014/main" id="{3F73F82A-161D-46CC-9A07-239F7D2C32A9}"/>
              </a:ext>
            </a:extLst>
          </p:cNvPr>
          <p:cNvSpPr>
            <a:spLocks noGrp="1"/>
          </p:cNvSpPr>
          <p:nvPr>
            <p:ph type="subTitle" idx="1"/>
          </p:nvPr>
        </p:nvSpPr>
        <p:spPr>
          <a:xfrm>
            <a:off x="1643269" y="3011039"/>
            <a:ext cx="9144000" cy="413371"/>
          </a:xfrm>
        </p:spPr>
        <p:txBody>
          <a:bodyPr>
            <a:noAutofit/>
          </a:bodyPr>
          <a:lstStyle/>
          <a:p>
            <a:r>
              <a:rPr lang="lt-LT" sz="3600" dirty="0"/>
              <a:t>Taikomi reikalavimai viešiesiems projektams</a:t>
            </a:r>
          </a:p>
        </p:txBody>
      </p:sp>
      <p:pic>
        <p:nvPicPr>
          <p:cNvPr id="6" name="Picture 5">
            <a:extLst>
              <a:ext uri="{FF2B5EF4-FFF2-40B4-BE49-F238E27FC236}">
                <a16:creationId xmlns:a16="http://schemas.microsoft.com/office/drawing/2014/main" id="{D2C872C0-BF99-4B60-B316-57C830B718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2312" y="5285065"/>
            <a:ext cx="4903114" cy="655983"/>
          </a:xfrm>
          <a:prstGeom prst="rect">
            <a:avLst/>
          </a:prstGeom>
        </p:spPr>
      </p:pic>
    </p:spTree>
    <p:extLst>
      <p:ext uri="{BB962C8B-B14F-4D97-AF65-F5344CB8AC3E}">
        <p14:creationId xmlns:p14="http://schemas.microsoft.com/office/powerpoint/2010/main" val="3836210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D0C1B4-E969-4496-A0B8-021E9927C9D5}"/>
              </a:ext>
            </a:extLst>
          </p:cNvPr>
          <p:cNvSpPr/>
          <p:nvPr/>
        </p:nvSpPr>
        <p:spPr>
          <a:xfrm>
            <a:off x="556592" y="1431234"/>
            <a:ext cx="11277600" cy="4247317"/>
          </a:xfrm>
          <a:prstGeom prst="rect">
            <a:avLst/>
          </a:prstGeom>
        </p:spPr>
        <p:txBody>
          <a:bodyPr wrap="square">
            <a:spAutoFit/>
          </a:bodyPr>
          <a:lstStyle/>
          <a:p>
            <a:r>
              <a:rPr lang="lt-LT" dirty="0"/>
              <a:t>Netinkamomis finansuoti išlaidomis laikomos: (28)</a:t>
            </a:r>
          </a:p>
          <a:p>
            <a:endParaRPr lang="lt-LT" dirty="0"/>
          </a:p>
          <a:p>
            <a:pPr marL="285750" indent="-285750">
              <a:buFont typeface="Arial" panose="020B0604020202020204" pitchFamily="34" charset="0"/>
              <a:buChar char="•"/>
            </a:pPr>
            <a:r>
              <a:rPr lang="lt-LT" dirty="0"/>
              <a:t>neatitinkančios šių Taisyklių 27 punkte nurodytų tinkamų finansuoti išlaidų kategorijų ir neišvardytos Vietos projektų finansavimo sąlygų apraše; 28.1. </a:t>
            </a:r>
          </a:p>
          <a:p>
            <a:pPr marL="285750" indent="-285750">
              <a:buFont typeface="Arial" panose="020B0604020202020204" pitchFamily="34" charset="0"/>
              <a:buChar char="•"/>
            </a:pPr>
            <a:r>
              <a:rPr lang="lt-LT" dirty="0"/>
              <a:t>neišvardytos VPS vykdytojos patvirtintoje vietos projekto paraiškoje (po vietos projekto paraiškos pateikimo neleidžiama įtraukti naujų išlaidų ar jas keisti kitomis); 28.2. </a:t>
            </a:r>
          </a:p>
          <a:p>
            <a:pPr marL="285750" indent="-285750">
              <a:buFont typeface="Arial" panose="020B0604020202020204" pitchFamily="34" charset="0"/>
              <a:buChar char="•"/>
            </a:pPr>
            <a:r>
              <a:rPr lang="lt-LT" dirty="0"/>
              <a:t>išlaidų dalis, viršijanti tinkamų finansuoti išlaidų įkainį (kai toks yra nustatytas); 28.3. </a:t>
            </a:r>
          </a:p>
          <a:p>
            <a:pPr marL="285750" indent="-285750">
              <a:buFont typeface="Arial" panose="020B0604020202020204" pitchFamily="34" charset="0"/>
              <a:buChar char="•"/>
            </a:pPr>
            <a:r>
              <a:rPr lang="lt-LT" dirty="0"/>
              <a:t>nepagrįstai didelės išlaidos. 28.4. </a:t>
            </a:r>
          </a:p>
          <a:p>
            <a:pPr marL="285750" indent="-285750">
              <a:buFont typeface="Arial" panose="020B0604020202020204" pitchFamily="34" charset="0"/>
              <a:buChar char="•"/>
            </a:pPr>
            <a:r>
              <a:rPr lang="lt-LT" dirty="0"/>
              <a:t>vietos projekto administravimo išlaidos; 28.5. </a:t>
            </a:r>
          </a:p>
          <a:p>
            <a:pPr marL="285750" indent="-285750">
              <a:buFont typeface="Arial" panose="020B0604020202020204" pitchFamily="34" charset="0"/>
              <a:buChar char="•"/>
            </a:pPr>
            <a:r>
              <a:rPr lang="lt-LT" dirty="0"/>
              <a:t>nekilnojamojo turto įsigijimo išlaidos; 28.6. </a:t>
            </a:r>
          </a:p>
          <a:p>
            <a:pPr marL="285750" indent="-285750">
              <a:buFont typeface="Arial" panose="020B0604020202020204" pitchFamily="34" charset="0"/>
              <a:buChar char="•"/>
            </a:pPr>
            <a:r>
              <a:rPr lang="lt-LT" dirty="0"/>
              <a:t>naudotų prekių įsigijimo išlaidos ir naujų prekių įsigijimo išlaidos mokymų vietos projektuose; 28.7. </a:t>
            </a:r>
          </a:p>
          <a:p>
            <a:pPr marL="285750" indent="-285750">
              <a:buFont typeface="Arial" panose="020B0604020202020204" pitchFamily="34" charset="0"/>
              <a:buChar char="•"/>
            </a:pPr>
            <a:r>
              <a:rPr lang="lt-LT" dirty="0"/>
              <a:t>baudos, nuobaudos ir bylinėjimosi išlaidos; 28.8. </a:t>
            </a:r>
          </a:p>
          <a:p>
            <a:pPr marL="285750" indent="-285750">
              <a:buFont typeface="Arial" panose="020B0604020202020204" pitchFamily="34" charset="0"/>
              <a:buChar char="•"/>
            </a:pPr>
            <a:r>
              <a:rPr lang="lt-LT" dirty="0"/>
              <a:t>išlaidos, nepagrįstos faktine gautų prekių, atliktų darbų ar suteiktų paslaugų verte; 28.9. </a:t>
            </a:r>
          </a:p>
          <a:p>
            <a:pPr marL="285750" indent="-285750">
              <a:buFont typeface="Arial" panose="020B0604020202020204" pitchFamily="34" charset="0"/>
              <a:buChar char="•"/>
            </a:pPr>
            <a:r>
              <a:rPr lang="lt-LT" dirty="0"/>
              <a:t>išlaidos, kurios buvo finansuotos (apmokėtos) iš Lietuvos Respublikos valstybės biudžeto ir (arba) savivaldybių biudžetų, kitų piniginių išteklių, &lt;...&gt; 28.10. </a:t>
            </a:r>
          </a:p>
        </p:txBody>
      </p:sp>
      <p:pic>
        <p:nvPicPr>
          <p:cNvPr id="5" name="Picture 4">
            <a:extLst>
              <a:ext uri="{FF2B5EF4-FFF2-40B4-BE49-F238E27FC236}">
                <a16:creationId xmlns:a16="http://schemas.microsoft.com/office/drawing/2014/main" id="{06A1DC24-2B56-4DBE-A054-08530E45A7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3778201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AF9D908-E368-4F5F-AA9C-3980BDF4E63D}"/>
              </a:ext>
            </a:extLst>
          </p:cNvPr>
          <p:cNvSpPr txBox="1">
            <a:spLocks/>
          </p:cNvSpPr>
          <p:nvPr/>
        </p:nvSpPr>
        <p:spPr>
          <a:xfrm>
            <a:off x="1134715" y="251476"/>
            <a:ext cx="10227365" cy="6950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t-LT" sz="2400" b="1" dirty="0"/>
              <a:t>Tinkamam nuosavam indėliui keliamos sąlygos</a:t>
            </a:r>
          </a:p>
        </p:txBody>
      </p:sp>
      <p:sp>
        <p:nvSpPr>
          <p:cNvPr id="5" name="TextBox 4">
            <a:extLst>
              <a:ext uri="{FF2B5EF4-FFF2-40B4-BE49-F238E27FC236}">
                <a16:creationId xmlns:a16="http://schemas.microsoft.com/office/drawing/2014/main" id="{82EBE2EE-0DB1-43D4-993E-B5F5C6ED4573}"/>
              </a:ext>
            </a:extLst>
          </p:cNvPr>
          <p:cNvSpPr txBox="1"/>
          <p:nvPr/>
        </p:nvSpPr>
        <p:spPr>
          <a:xfrm>
            <a:off x="5035824" y="1198001"/>
            <a:ext cx="2425148" cy="369332"/>
          </a:xfrm>
          <a:prstGeom prst="rect">
            <a:avLst/>
          </a:prstGeom>
          <a:noFill/>
        </p:spPr>
        <p:txBody>
          <a:bodyPr wrap="square" rtlCol="0">
            <a:spAutoFit/>
          </a:bodyPr>
          <a:lstStyle/>
          <a:p>
            <a:r>
              <a:rPr lang="lt-LT" b="1" dirty="0"/>
              <a:t>Bendrosios sąlygos</a:t>
            </a:r>
          </a:p>
        </p:txBody>
      </p:sp>
      <p:sp>
        <p:nvSpPr>
          <p:cNvPr id="6" name="TextBox 5">
            <a:extLst>
              <a:ext uri="{FF2B5EF4-FFF2-40B4-BE49-F238E27FC236}">
                <a16:creationId xmlns:a16="http://schemas.microsoft.com/office/drawing/2014/main" id="{E267DEC3-49F4-4BD9-8A87-5481867C4D92}"/>
              </a:ext>
            </a:extLst>
          </p:cNvPr>
          <p:cNvSpPr txBox="1"/>
          <p:nvPr/>
        </p:nvSpPr>
        <p:spPr>
          <a:xfrm>
            <a:off x="437321" y="2070285"/>
            <a:ext cx="11078818" cy="2862322"/>
          </a:xfrm>
          <a:prstGeom prst="rect">
            <a:avLst/>
          </a:prstGeom>
          <a:noFill/>
        </p:spPr>
        <p:txBody>
          <a:bodyPr wrap="square" rtlCol="0">
            <a:spAutoFit/>
          </a:bodyPr>
          <a:lstStyle/>
          <a:p>
            <a:r>
              <a:rPr lang="lt-LT" dirty="0"/>
              <a:t>Bendrosios tinkamumo sąlygos, susijusios su pareiškėjo nuosavu indėliu:</a:t>
            </a:r>
          </a:p>
          <a:p>
            <a:endParaRPr lang="lt-LT" dirty="0"/>
          </a:p>
          <a:p>
            <a:pPr marL="285750" indent="-285750">
              <a:buFont typeface="Arial" panose="020B0604020202020204" pitchFamily="34" charset="0"/>
              <a:buChar char="•"/>
            </a:pPr>
            <a:r>
              <a:rPr lang="lt-LT" dirty="0"/>
              <a:t>prie vietos projekto galima prisidėti vienos rūšies tinkamu nuosavu indėliu (pvz., piniginėmis lėšomis) arba keliomis tinkamo nuosavo indėlio rūšimis (pvz., piniginėmis lėšomis ir įnašu natūra – savanoriškais darbais); (32.1) </a:t>
            </a:r>
          </a:p>
          <a:p>
            <a:pPr marL="285750" indent="-285750">
              <a:buFont typeface="Arial" panose="020B0604020202020204" pitchFamily="34" charset="0"/>
              <a:buChar char="•"/>
            </a:pPr>
            <a:r>
              <a:rPr lang="lt-LT" dirty="0"/>
              <a:t>jeigu pareiškėjas prie vietos projekto įgyvendinimo prisideda nuosavomis lėšomis, prie vietos projekto paraiškos turi būti pateikti dokumentai, įrodantys, kad pareiškėjas turi pakankamai nuosavų lėšų prisidėti prie vietos projekto įgyvendinimo. &lt;...&gt; (32.2)</a:t>
            </a:r>
          </a:p>
          <a:p>
            <a:pPr marL="285750" indent="-285750">
              <a:buFont typeface="Arial" panose="020B0604020202020204" pitchFamily="34" charset="0"/>
              <a:buChar char="•"/>
            </a:pPr>
            <a:r>
              <a:rPr lang="lt-LT" dirty="0"/>
              <a:t>jeigu prie vietos projekto piniginėmis lėšomis prisideda tinkamas pareiškėjo partneris, prie vietos projekto paraiškos turi būti pateikti dokumentai, kuriais įrodoma, kad tinkamas vietos projekto partneris turi pakankamai nuosavų lėšų prisidėti prie vietos projekto įgyvendinimo. (32.3)</a:t>
            </a:r>
          </a:p>
        </p:txBody>
      </p:sp>
      <p:pic>
        <p:nvPicPr>
          <p:cNvPr id="7" name="Picture 6">
            <a:extLst>
              <a:ext uri="{FF2B5EF4-FFF2-40B4-BE49-F238E27FC236}">
                <a16:creationId xmlns:a16="http://schemas.microsoft.com/office/drawing/2014/main" id="{5B3AC1AC-788E-4C3D-97B3-420795B6CE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1152131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066EDDF-8649-4DCF-849A-5FEADCDACC2B}"/>
              </a:ext>
            </a:extLst>
          </p:cNvPr>
          <p:cNvSpPr/>
          <p:nvPr/>
        </p:nvSpPr>
        <p:spPr>
          <a:xfrm>
            <a:off x="304799" y="1450324"/>
            <a:ext cx="11529391" cy="3662541"/>
          </a:xfrm>
          <a:prstGeom prst="rect">
            <a:avLst/>
          </a:prstGeom>
        </p:spPr>
        <p:txBody>
          <a:bodyPr wrap="square">
            <a:spAutoFit/>
          </a:bodyPr>
          <a:lstStyle/>
          <a:p>
            <a:pPr marL="285750" indent="-285750" algn="just">
              <a:spcAft>
                <a:spcPts val="0"/>
              </a:spcAft>
              <a:buFont typeface="Arial" panose="020B0604020202020204" pitchFamily="34" charset="0"/>
              <a:buChar char="•"/>
            </a:pPr>
            <a:r>
              <a:rPr lang="lt-LT" dirty="0">
                <a:ea typeface="Calibri" panose="020F0502020204030204" pitchFamily="34" charset="0"/>
              </a:rPr>
              <a:t>jeigu pareiškėjas prie vietos projekto įgyvendinimo prisideda skolintomis lėšomis, prie vietos projekto paraiškos pateikiami dokumentai, kuriais įrodoma, kad pareiškėjas (nurodomos alternatyvos): (32.4)</a:t>
            </a:r>
          </a:p>
          <a:p>
            <a:pPr marL="742950" lvl="1" indent="-285750" algn="just">
              <a:buFont typeface="Arial" panose="020B0604020202020204" pitchFamily="34" charset="0"/>
              <a:buChar char="•"/>
            </a:pPr>
            <a:r>
              <a:rPr lang="lt-LT" sz="1600" dirty="0">
                <a:ea typeface="Calibri" panose="020F0502020204030204" pitchFamily="34" charset="0"/>
              </a:rPr>
              <a:t>turi galimybę gauti paskolą. &lt;...&gt;  (32.4.1)</a:t>
            </a:r>
          </a:p>
          <a:p>
            <a:pPr marL="742950" lvl="1" indent="-285750" algn="just">
              <a:buFont typeface="Arial" panose="020B0604020202020204" pitchFamily="34" charset="0"/>
              <a:buChar char="•"/>
            </a:pPr>
            <a:r>
              <a:rPr lang="lt-LT" sz="1600" dirty="0">
                <a:ea typeface="Calibri" panose="020F0502020204030204" pitchFamily="34" charset="0"/>
              </a:rPr>
              <a:t>paskolą gavo.&lt;...&gt; </a:t>
            </a:r>
            <a:r>
              <a:rPr lang="lt-LT" sz="1600" dirty="0">
                <a:solidFill>
                  <a:srgbClr val="000000"/>
                </a:solidFill>
                <a:ea typeface="Calibri" panose="020F0502020204030204" pitchFamily="34" charset="0"/>
              </a:rPr>
              <a:t> (32.4.2)</a:t>
            </a:r>
            <a:endParaRPr lang="lt-LT" sz="1600" dirty="0">
              <a:ea typeface="Calibri" panose="020F0502020204030204" pitchFamily="34" charset="0"/>
            </a:endParaRPr>
          </a:p>
          <a:p>
            <a:pPr marL="285750" indent="-285750" algn="just">
              <a:buFont typeface="Arial" panose="020B0604020202020204" pitchFamily="34" charset="0"/>
              <a:buChar char="•"/>
            </a:pPr>
            <a:r>
              <a:rPr lang="lt-LT" dirty="0">
                <a:ea typeface="Times New Roman" panose="02020603050405020304" pitchFamily="18" charset="0"/>
              </a:rPr>
              <a:t>jeigu pareiškėjas nurodo, kad įgyvendindamas vietos projektą prie jo prisidės įnašu natūra – savanoriškais darbais, turi būti įvykdytos šios sąlygos: (32.5) </a:t>
            </a:r>
          </a:p>
          <a:p>
            <a:pPr marL="742950" lvl="1" indent="-285750" algn="just">
              <a:buFont typeface="Arial" panose="020B0604020202020204" pitchFamily="34" charset="0"/>
              <a:buChar char="•"/>
            </a:pPr>
            <a:r>
              <a:rPr lang="lt-LT" sz="1600" dirty="0">
                <a:ea typeface="Times New Roman" panose="02020603050405020304" pitchFamily="18" charset="0"/>
              </a:rPr>
              <a:t>pareiškėjas turi būti viešasis juridinis asmuo; (32.5.1)</a:t>
            </a:r>
          </a:p>
          <a:p>
            <a:pPr marL="742950" lvl="1" indent="-285750" algn="just">
              <a:buFont typeface="Arial" panose="020B0604020202020204" pitchFamily="34" charset="0"/>
              <a:buChar char="•"/>
            </a:pPr>
            <a:r>
              <a:rPr lang="lt-LT" sz="1600" dirty="0">
                <a:ea typeface="Times New Roman" panose="02020603050405020304" pitchFamily="18" charset="0"/>
              </a:rPr>
              <a:t>vietos projekte numatyti savanoriški darbai, kuriuos prašoma pripažinti tinkamu nuosavu indėliu, turi būti aiškiai įvardyti, jie turi būti tiesiogiai susiję su vietos projekto tikslais, būtini jiems pasiekti. &lt;...&gt;  (32.5.2) </a:t>
            </a:r>
          </a:p>
          <a:p>
            <a:pPr marL="742950" lvl="1" indent="-285750" algn="just">
              <a:buFont typeface="Arial" panose="020B0604020202020204" pitchFamily="34" charset="0"/>
              <a:buChar char="•"/>
            </a:pPr>
            <a:r>
              <a:rPr lang="lt-LT" sz="1600" dirty="0">
                <a:ea typeface="Times New Roman" panose="02020603050405020304" pitchFamily="18" charset="0"/>
              </a:rPr>
              <a:t>ne fiziniai savanoriški darbai ir savanoriški darbai susiję su intelektine veikla nėra tinkami finansuoti; (32.5.4) </a:t>
            </a:r>
          </a:p>
          <a:p>
            <a:pPr marL="742950" lvl="1" indent="-285750" algn="just">
              <a:buFont typeface="Arial" panose="020B0604020202020204" pitchFamily="34" charset="0"/>
              <a:buChar char="•"/>
            </a:pPr>
            <a:r>
              <a:rPr lang="lt-LT" sz="1600" dirty="0">
                <a:ea typeface="Times New Roman" panose="02020603050405020304" pitchFamily="18" charset="0"/>
              </a:rPr>
              <a:t>savanoriški darbai, susijęs su vietos projekto administravimu (pvz., buhalterinės apskaitos tvarkymu, viešųjų pirkimų organizavimu ir vykdymų, mokėjimo prašymų ar ataskaitų rengimu ir pan.), nėra tinkami finansuoti; (32.5.5) </a:t>
            </a:r>
          </a:p>
          <a:p>
            <a:pPr marL="742950" lvl="1" indent="-285750" algn="just">
              <a:buFont typeface="Arial" panose="020B0604020202020204" pitchFamily="34" charset="0"/>
              <a:buChar char="•"/>
            </a:pPr>
            <a:r>
              <a:rPr lang="lt-LT" sz="1600" dirty="0">
                <a:ea typeface="Times New Roman" panose="02020603050405020304" pitchFamily="18" charset="0"/>
              </a:rPr>
              <a:t>vietos projekto paraiškoje įnašas natūra – savanoriškais darbais turi būti išreiškiamas pinigine verte. &lt;...&gt; (32.5.6) </a:t>
            </a:r>
          </a:p>
          <a:p>
            <a:pPr marL="742950" lvl="1" indent="-285750" algn="just">
              <a:buFont typeface="Arial" panose="020B0604020202020204" pitchFamily="34" charset="0"/>
              <a:buChar char="•"/>
            </a:pPr>
            <a:r>
              <a:rPr lang="lt-LT" sz="1600" dirty="0">
                <a:ea typeface="Times New Roman" panose="02020603050405020304" pitchFamily="18" charset="0"/>
              </a:rPr>
              <a:t>savanoriško darbo pavadinimas (aiškiai įvardijama, kokie darbai bus atliekami); (32.5.6.1) </a:t>
            </a:r>
            <a:endParaRPr lang="lt-LT" sz="1600" dirty="0">
              <a:effectLst/>
              <a:ea typeface="Times New Roman" panose="02020603050405020304" pitchFamily="18" charset="0"/>
            </a:endParaRPr>
          </a:p>
        </p:txBody>
      </p:sp>
      <p:pic>
        <p:nvPicPr>
          <p:cNvPr id="5" name="Picture 4">
            <a:extLst>
              <a:ext uri="{FF2B5EF4-FFF2-40B4-BE49-F238E27FC236}">
                <a16:creationId xmlns:a16="http://schemas.microsoft.com/office/drawing/2014/main" id="{1B58119F-49F8-4346-A884-2E68CB96F5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687619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5CC44AE-8A19-4742-934B-401638D624DF}"/>
              </a:ext>
            </a:extLst>
          </p:cNvPr>
          <p:cNvSpPr/>
          <p:nvPr/>
        </p:nvSpPr>
        <p:spPr>
          <a:xfrm>
            <a:off x="259308" y="537776"/>
            <a:ext cx="11655188" cy="6124754"/>
          </a:xfrm>
          <a:prstGeom prst="rect">
            <a:avLst/>
          </a:prstGeom>
        </p:spPr>
        <p:txBody>
          <a:bodyPr wrap="square">
            <a:spAutoFit/>
          </a:bodyPr>
          <a:lstStyle/>
          <a:p>
            <a:pPr marL="171450" indent="-171450">
              <a:spcAft>
                <a:spcPts val="0"/>
              </a:spcAft>
              <a:buFont typeface="Arial" panose="020B0604020202020204" pitchFamily="34" charset="0"/>
              <a:buChar char="•"/>
            </a:pPr>
            <a:r>
              <a:rPr lang="lt-LT" dirty="0">
                <a:ea typeface="Calibri" panose="020F0502020204030204" pitchFamily="34" charset="0"/>
              </a:rPr>
              <a:t>jeigu prie vietos projekto įgyvendinimo prisidedama </a:t>
            </a:r>
            <a:r>
              <a:rPr lang="lt-LT" dirty="0">
                <a:ea typeface="Times New Roman" panose="02020603050405020304" pitchFamily="18" charset="0"/>
              </a:rPr>
              <a:t>įnašu natūra – nekilnojamuoju turtu, turi būti įvykdytos šios sąlygos&lt;...&gt;:</a:t>
            </a:r>
            <a:r>
              <a:rPr lang="lt-LT" dirty="0">
                <a:ea typeface="Times New Roman" panose="02020603050405020304" pitchFamily="18" charset="0"/>
                <a:sym typeface="Wingdings" panose="05000000000000000000" pitchFamily="2" charset="2"/>
              </a:rPr>
              <a:t> (</a:t>
            </a:r>
            <a:r>
              <a:rPr lang="lt-LT" dirty="0">
                <a:ea typeface="Times New Roman" panose="02020603050405020304" pitchFamily="18" charset="0"/>
              </a:rPr>
              <a:t>32.6)</a:t>
            </a:r>
          </a:p>
          <a:p>
            <a:pPr marL="628650" lvl="1" indent="-171450">
              <a:buFont typeface="Arial" panose="020B0604020202020204" pitchFamily="34" charset="0"/>
              <a:buChar char="•"/>
            </a:pPr>
            <a:r>
              <a:rPr lang="lt-LT" sz="1600" dirty="0">
                <a:ea typeface="Times New Roman" panose="02020603050405020304" pitchFamily="18" charset="0"/>
              </a:rPr>
              <a:t>turi pasikeisti nekilnojamojo turto savininkas. Nuosavybės teisės perleidimas į nekilnojamąjį turtą yra tinkamas, kai: (32.6.1)</a:t>
            </a:r>
          </a:p>
          <a:p>
            <a:pPr marL="1085850" lvl="2" indent="-171450">
              <a:buFont typeface="Arial" panose="020B0604020202020204" pitchFamily="34" charset="0"/>
              <a:buChar char="•"/>
            </a:pPr>
            <a:r>
              <a:rPr lang="lt-LT" sz="1600" dirty="0">
                <a:ea typeface="Times New Roman" panose="02020603050405020304" pitchFamily="18" charset="0"/>
              </a:rPr>
              <a:t>vietos projekto paraiška teikiama su tinkamu vietos projekto partneriu, kuris jungtinės veiklos sutartyje patvirtina, kad skyrus paramą vietos projektui įgyvendinti iki vietos projekto vykdymo sutarties pasirašymo perleis nuosavybės teisę į nekilnojamąjį turtą, į kurį numatytos investicijos pagal vietos projektą, pareiškėjui. &lt;...&gt; (32.6.1.1)</a:t>
            </a:r>
          </a:p>
          <a:p>
            <a:pPr marL="1085850" lvl="2" indent="-171450">
              <a:buFont typeface="Arial" panose="020B0604020202020204" pitchFamily="34" charset="0"/>
              <a:buChar char="•"/>
            </a:pPr>
            <a:r>
              <a:rPr lang="lt-LT" sz="1600" dirty="0">
                <a:ea typeface="Times New Roman" panose="02020603050405020304" pitchFamily="18" charset="0"/>
              </a:rPr>
              <a:t>nekilnojamojo turto nuosavybės teisės perleidimo faktas įregistruojamas VĮ Registrų centro Nekilnojamojo turto registre ne vėliau kaip iki vietos projekto vykdymo sutarties pasirašymo. &lt;...&gt; (32.6.1.2)</a:t>
            </a:r>
          </a:p>
          <a:p>
            <a:pPr marL="1085850" lvl="2" indent="-171450">
              <a:buFont typeface="Arial" panose="020B0604020202020204" pitchFamily="34" charset="0"/>
              <a:buChar char="•"/>
            </a:pPr>
            <a:r>
              <a:rPr lang="lt-LT" sz="1600" dirty="0">
                <a:ea typeface="Times New Roman" panose="02020603050405020304" pitchFamily="18" charset="0"/>
              </a:rPr>
              <a:t>vietos projektą teikiantis pareiškėjas – viešasis juridinis asmuo; (32.6.1.3)</a:t>
            </a:r>
            <a:endParaRPr lang="lt-LT" sz="1600" dirty="0">
              <a:effectLst/>
              <a:ea typeface="Times New Roman" panose="02020603050405020304" pitchFamily="18" charset="0"/>
            </a:endParaRPr>
          </a:p>
          <a:p>
            <a:pPr marL="628650" lvl="1" indent="-171450" algn="just">
              <a:buFont typeface="Arial" panose="020B0604020202020204" pitchFamily="34" charset="0"/>
              <a:buChar char="•"/>
            </a:pPr>
            <a:r>
              <a:rPr lang="lt-LT" sz="1700" dirty="0">
                <a:ea typeface="Times New Roman" panose="02020603050405020304" pitchFamily="18" charset="0"/>
              </a:rPr>
              <a:t>įgyvendinus vietos projektą pasikeičia nekilnojamojo turto paskirtis. Nekilnojamojo turto paskirties pasikeitimas yra tinkamas, kai : (32.6.2) </a:t>
            </a:r>
          </a:p>
          <a:p>
            <a:pPr marL="1085850" lvl="2" indent="-171450" algn="just">
              <a:buFont typeface="Arial" panose="020B0604020202020204" pitchFamily="34" charset="0"/>
              <a:buChar char="•"/>
            </a:pPr>
            <a:r>
              <a:rPr lang="lt-LT" sz="1600" dirty="0">
                <a:ea typeface="Times New Roman" panose="02020603050405020304" pitchFamily="18" charset="0"/>
              </a:rPr>
              <a:t>nekilnojamasis turtas, į kurį vietos projekte numatytos investicijos, yra negyvenamasis pastatas ir nuosavybės teise priklauso pareiškėjams – viešiesiems juridiniams asmenims ir (arba) valstybei ir (arba) savivaldybėms; (32.6.2.1)</a:t>
            </a:r>
          </a:p>
          <a:p>
            <a:pPr marL="1085850" lvl="2" indent="-171450" algn="just">
              <a:buFont typeface="Arial" panose="020B0604020202020204" pitchFamily="34" charset="0"/>
              <a:buChar char="•"/>
            </a:pPr>
            <a:r>
              <a:rPr lang="lt-LT" sz="1600" dirty="0">
                <a:ea typeface="Times New Roman" panose="02020603050405020304" pitchFamily="18" charset="0"/>
              </a:rPr>
              <a:t>vietos projektą teikiantis pareiškėjas – viešasis juridinis asmuo; (32.6.2.2)</a:t>
            </a:r>
          </a:p>
          <a:p>
            <a:pPr marL="1085850" lvl="2" indent="-171450" algn="just">
              <a:buFont typeface="Arial" panose="020B0604020202020204" pitchFamily="34" charset="0"/>
              <a:buChar char="•"/>
            </a:pPr>
            <a:r>
              <a:rPr lang="lt-LT" sz="1600" dirty="0">
                <a:ea typeface="Times New Roman" panose="02020603050405020304" pitchFamily="18" charset="0"/>
              </a:rPr>
              <a:t>įgyvendinus vietos projektą pasikeičia negyvenamojo pastato paskirtis negyvenamųjų pastatų klasifikacijos pogrupių lygmeniu. &lt;...&gt; (32.6.2.3)</a:t>
            </a:r>
            <a:endParaRPr lang="lt-LT" sz="1600" dirty="0">
              <a:effectLst/>
              <a:ea typeface="Times New Roman" panose="02020603050405020304" pitchFamily="18" charset="0"/>
            </a:endParaRPr>
          </a:p>
          <a:p>
            <a:pPr marL="628650" lvl="1" indent="-171450">
              <a:buFont typeface="Arial" panose="020B0604020202020204" pitchFamily="34" charset="0"/>
              <a:buChar char="•"/>
            </a:pPr>
            <a:r>
              <a:rPr lang="lt-LT" sz="1700" dirty="0">
                <a:ea typeface="Times New Roman" panose="02020603050405020304" pitchFamily="18" charset="0"/>
              </a:rPr>
              <a:t>vietos projekto paraiškoje įnašas natūra – nekilnojamuoju turtu turi būti išreiškiamas pinigine verte. &lt;...&gt; (32.6.3) </a:t>
            </a:r>
          </a:p>
          <a:p>
            <a:pPr marL="628650" lvl="1" indent="-171450">
              <a:buFont typeface="Arial" panose="020B0604020202020204" pitchFamily="34" charset="0"/>
              <a:buChar char="•"/>
            </a:pPr>
            <a:r>
              <a:rPr lang="lt-LT" sz="1700" dirty="0">
                <a:solidFill>
                  <a:srgbClr val="000000"/>
                </a:solidFill>
                <a:ea typeface="Times New Roman" panose="02020603050405020304" pitchFamily="18" charset="0"/>
              </a:rPr>
              <a:t>jeigu nekilnojamojo turto vertė rinkoje: (32.6.4)</a:t>
            </a:r>
            <a:endParaRPr lang="lt-LT" sz="1700" dirty="0">
              <a:ea typeface="Times New Roman" panose="02020603050405020304" pitchFamily="18" charset="0"/>
            </a:endParaRPr>
          </a:p>
          <a:p>
            <a:pPr marL="1085850" lvl="2" indent="-171450">
              <a:buFont typeface="Arial" panose="020B0604020202020204" pitchFamily="34" charset="0"/>
              <a:buChar char="•"/>
            </a:pPr>
            <a:r>
              <a:rPr lang="lt-LT" sz="1600" dirty="0">
                <a:solidFill>
                  <a:srgbClr val="000000"/>
                </a:solidFill>
                <a:ea typeface="Times New Roman" panose="02020603050405020304" pitchFamily="18" charset="0"/>
              </a:rPr>
              <a:t>viršija privalomą nuosavo indėlio dalį, kaip tinkamas nuosavas indėlis įskaitoma tik ta nekilnojamojo turto vertės dalis, kuri yra lygi privalomai indėlio dydžio daliai, tačiau unikalus nekilnojamasis turtas tinkamu nuosavu indėliu gali būti pripažįstamas tik viename vietos projekte per visą VPS įgyvendinimo laikotarpį; (32.6.4.1) </a:t>
            </a:r>
            <a:endParaRPr lang="lt-LT" sz="1600" dirty="0">
              <a:ea typeface="Times New Roman" panose="02020603050405020304" pitchFamily="18" charset="0"/>
            </a:endParaRPr>
          </a:p>
          <a:p>
            <a:pPr marL="1085850" lvl="2" indent="-171450">
              <a:buFont typeface="Arial" panose="020B0604020202020204" pitchFamily="34" charset="0"/>
              <a:buChar char="•"/>
            </a:pPr>
            <a:r>
              <a:rPr lang="lt-LT" sz="1600" dirty="0">
                <a:solidFill>
                  <a:srgbClr val="000000"/>
                </a:solidFill>
                <a:ea typeface="Times New Roman" panose="02020603050405020304" pitchFamily="18" charset="0"/>
              </a:rPr>
              <a:t>nesudaro privalomos nuosavo indėlio dalies, vietos projekto vykdytojas prie vietos projekto paraiškos turi pateikti įrodymų, kad turi galimybę prisidėti prie vietos projekto įgyvendinimo kitomis (papildomomis) tinkamomis nuosavo indėlio rūšimis.</a:t>
            </a:r>
            <a:r>
              <a:rPr lang="lt-LT" sz="1600" dirty="0">
                <a:ea typeface="Times New Roman" panose="02020603050405020304" pitchFamily="18" charset="0"/>
              </a:rPr>
              <a:t> Dokumentai turi būti pateikti iki vietos projekto paraiškos atrankos vertinimo pabaigos.</a:t>
            </a:r>
            <a:r>
              <a:rPr lang="lt-LT" sz="1600" dirty="0">
                <a:solidFill>
                  <a:srgbClr val="000000"/>
                </a:solidFill>
                <a:ea typeface="Times New Roman" panose="02020603050405020304" pitchFamily="18" charset="0"/>
              </a:rPr>
              <a:t> (32.6.4.2)</a:t>
            </a:r>
            <a:endParaRPr lang="lt-LT" sz="1600" dirty="0">
              <a:effectLst/>
              <a:ea typeface="Times New Roman" panose="02020603050405020304" pitchFamily="18" charset="0"/>
            </a:endParaRPr>
          </a:p>
        </p:txBody>
      </p:sp>
      <p:pic>
        <p:nvPicPr>
          <p:cNvPr id="6" name="Picture 5">
            <a:extLst>
              <a:ext uri="{FF2B5EF4-FFF2-40B4-BE49-F238E27FC236}">
                <a16:creationId xmlns:a16="http://schemas.microsoft.com/office/drawing/2014/main" id="{6DBD6BBE-852F-49D2-9E34-42EA4A778A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2705013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EBE4B-7D58-4F8D-9070-A8CDFC647DF7}"/>
              </a:ext>
            </a:extLst>
          </p:cNvPr>
          <p:cNvSpPr>
            <a:spLocks noGrp="1"/>
          </p:cNvSpPr>
          <p:nvPr>
            <p:ph type="title"/>
          </p:nvPr>
        </p:nvSpPr>
        <p:spPr>
          <a:xfrm>
            <a:off x="1096617" y="206099"/>
            <a:ext cx="10227365" cy="695049"/>
          </a:xfrm>
        </p:spPr>
        <p:txBody>
          <a:bodyPr>
            <a:normAutofit/>
          </a:bodyPr>
          <a:lstStyle/>
          <a:p>
            <a:r>
              <a:rPr lang="lt-LT" sz="2400" b="1" dirty="0"/>
              <a:t>Viešųjų projektų pareiškėjams taikomos vietos projektų finansavimo sąlygos</a:t>
            </a:r>
          </a:p>
        </p:txBody>
      </p:sp>
      <p:sp>
        <p:nvSpPr>
          <p:cNvPr id="4" name="TextBox 3">
            <a:extLst>
              <a:ext uri="{FF2B5EF4-FFF2-40B4-BE49-F238E27FC236}">
                <a16:creationId xmlns:a16="http://schemas.microsoft.com/office/drawing/2014/main" id="{0FAB6EA4-E2F7-43DF-9244-AE503E2E1321}"/>
              </a:ext>
            </a:extLst>
          </p:cNvPr>
          <p:cNvSpPr txBox="1"/>
          <p:nvPr/>
        </p:nvSpPr>
        <p:spPr>
          <a:xfrm>
            <a:off x="4911587" y="901148"/>
            <a:ext cx="2425148" cy="369332"/>
          </a:xfrm>
          <a:prstGeom prst="rect">
            <a:avLst/>
          </a:prstGeom>
          <a:noFill/>
        </p:spPr>
        <p:txBody>
          <a:bodyPr wrap="square" rtlCol="0">
            <a:spAutoFit/>
          </a:bodyPr>
          <a:lstStyle/>
          <a:p>
            <a:r>
              <a:rPr lang="lt-LT" b="1" dirty="0"/>
              <a:t>Bendrosios sąlygos</a:t>
            </a:r>
          </a:p>
        </p:txBody>
      </p:sp>
      <p:sp>
        <p:nvSpPr>
          <p:cNvPr id="5" name="TextBox 4">
            <a:extLst>
              <a:ext uri="{FF2B5EF4-FFF2-40B4-BE49-F238E27FC236}">
                <a16:creationId xmlns:a16="http://schemas.microsoft.com/office/drawing/2014/main" id="{217E3BAF-4542-4DBD-8BDF-8C8604E95E42}"/>
              </a:ext>
            </a:extLst>
          </p:cNvPr>
          <p:cNvSpPr txBox="1"/>
          <p:nvPr/>
        </p:nvSpPr>
        <p:spPr>
          <a:xfrm>
            <a:off x="586409" y="1596197"/>
            <a:ext cx="11247782" cy="5078313"/>
          </a:xfrm>
          <a:prstGeom prst="rect">
            <a:avLst/>
          </a:prstGeom>
          <a:noFill/>
        </p:spPr>
        <p:txBody>
          <a:bodyPr wrap="square" rtlCol="0">
            <a:spAutoFit/>
          </a:bodyPr>
          <a:lstStyle/>
          <a:p>
            <a:r>
              <a:rPr lang="lt-LT" dirty="0"/>
              <a:t>Vietos projekto paraišką teikiantis asmuo turi:</a:t>
            </a:r>
          </a:p>
          <a:p>
            <a:endParaRPr lang="lt-LT" dirty="0"/>
          </a:p>
          <a:p>
            <a:pPr marL="285750" indent="-285750">
              <a:buFont typeface="Arial" panose="020B0604020202020204" pitchFamily="34" charset="0"/>
              <a:buChar char="•"/>
            </a:pPr>
            <a:r>
              <a:rPr lang="lt-LT" dirty="0"/>
              <a:t>atitikti VPS nurodytą tinkamą paramos gavėją pagal konkrečią VPS priemonę (-es) ar jos veiklos sritį (-is), pagal kurią (-ias) skelbiamas kvietimas teikti vietos projektus; (18.1.1) </a:t>
            </a:r>
          </a:p>
          <a:p>
            <a:endParaRPr lang="lt-LT" dirty="0"/>
          </a:p>
          <a:p>
            <a:r>
              <a:rPr lang="lt-LT" dirty="0"/>
              <a:t>Turi būti:</a:t>
            </a:r>
          </a:p>
          <a:p>
            <a:endParaRPr lang="lt-LT" dirty="0"/>
          </a:p>
          <a:p>
            <a:pPr marL="285750" indent="-285750">
              <a:buFont typeface="Arial" panose="020B0604020202020204" pitchFamily="34" charset="0"/>
              <a:buChar char="•"/>
            </a:pPr>
            <a:r>
              <a:rPr lang="lt-LT" dirty="0"/>
              <a:t>registruotu VPS vykdytojos, kuriai teikiama vietos projekto paraiška, teritorijoje arba rajono savivaldybės, kurioje veikia VPS vykdytoja, atstovaujamoje teritorijoje ir vykdyti veiklą VPS vykdytojos teritorijoje; (18.1.3.1)</a:t>
            </a:r>
          </a:p>
          <a:p>
            <a:pPr marL="285750" indent="-285750">
              <a:buFont typeface="Arial" panose="020B0604020202020204" pitchFamily="34" charset="0"/>
              <a:buChar char="•"/>
            </a:pPr>
            <a:r>
              <a:rPr lang="lt-LT" dirty="0"/>
              <a:t>būti neskolingu Valstybinei mokesčių inspekcijai prie Lietuvos Respublikos finansų ministerijos ir Valstybiniam socialinio draudimo fondui prie Lietuvos Respublikos socialinės apsaugos ir darbo ministerijos&lt;...&gt; (18.1.4)</a:t>
            </a:r>
          </a:p>
          <a:p>
            <a:pPr marL="285750" indent="-285750">
              <a:buFont typeface="Arial" panose="020B0604020202020204" pitchFamily="34" charset="0"/>
              <a:buChar char="•"/>
            </a:pPr>
            <a:r>
              <a:rPr lang="lt-LT" dirty="0"/>
              <a:t>tvarkyti buhalterinę apskaitą Lietuvos Respublikos teisės aktų nustatyta tvarka; (18.1.5) </a:t>
            </a:r>
          </a:p>
          <a:p>
            <a:pPr marL="285750" indent="-285750">
              <a:buFont typeface="Arial" panose="020B0604020202020204" pitchFamily="34" charset="0"/>
              <a:buChar char="•"/>
            </a:pPr>
            <a:r>
              <a:rPr lang="lt-LT" dirty="0"/>
              <a:t>per paskutinius vienerius metus (skaičiuojama nuo galutinio sprendimo dėl pažeidimo padarymo priėmimo dienos) nebūti padariusiam pažeidimo, susijusio su EŽŪFKP ir EJRŽF paramos, skirtos 2007–2013 metų ir 2014–2020 metų finansavimo laikotarpiams, panaudojimu ar siekiu panaudoti, apie kurį teisės aktų nustatyta tvarka buvo pranešta Europos Komisijai (vadovaujamasi Agentūros duomenimis); (18.1.6)</a:t>
            </a:r>
          </a:p>
          <a:p>
            <a:pPr marL="285750" indent="-285750">
              <a:buFont typeface="Arial" panose="020B0604020202020204" pitchFamily="34" charset="0"/>
              <a:buChar char="•"/>
            </a:pPr>
            <a:r>
              <a:rPr lang="lt-LT" dirty="0"/>
              <a:t>neturėti finansinių sunkumų, t. y. neturėti iškeltos bylos dėl bankroto, nebūti likviduojamu; (18.1.8) </a:t>
            </a:r>
          </a:p>
          <a:p>
            <a:endParaRPr lang="lt-LT" dirty="0"/>
          </a:p>
        </p:txBody>
      </p:sp>
      <p:pic>
        <p:nvPicPr>
          <p:cNvPr id="6" name="Picture 5">
            <a:extLst>
              <a:ext uri="{FF2B5EF4-FFF2-40B4-BE49-F238E27FC236}">
                <a16:creationId xmlns:a16="http://schemas.microsoft.com/office/drawing/2014/main" id="{68F9D667-B0F7-478C-B495-1DA0380BF9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979669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E9C002-7AB2-4361-83C5-5D5E6F8DC27F}"/>
              </a:ext>
            </a:extLst>
          </p:cNvPr>
          <p:cNvSpPr>
            <a:spLocks noGrp="1"/>
          </p:cNvSpPr>
          <p:nvPr>
            <p:ph idx="1"/>
          </p:nvPr>
        </p:nvSpPr>
        <p:spPr>
          <a:xfrm>
            <a:off x="649355" y="377465"/>
            <a:ext cx="11155017" cy="2454826"/>
          </a:xfrm>
        </p:spPr>
        <p:txBody>
          <a:bodyPr>
            <a:normAutofit/>
          </a:bodyPr>
          <a:lstStyle/>
          <a:p>
            <a:pPr marL="0" indent="0">
              <a:buNone/>
            </a:pPr>
            <a:r>
              <a:rPr lang="lt-LT" sz="1800" dirty="0"/>
              <a:t>veikti sąžiningai, t. y.:</a:t>
            </a:r>
          </a:p>
          <a:p>
            <a:r>
              <a:rPr lang="lt-LT" sz="1800" dirty="0"/>
              <a:t>savo veiksmais ar neveikimu nebūti sukūrusiu neteisėtų sąlygų gauti paramą. &lt;...&gt; (18.1.9.1) </a:t>
            </a:r>
          </a:p>
          <a:p>
            <a:r>
              <a:rPr lang="lt-LT" sz="1800" dirty="0"/>
              <a:t>pateikti rašytinį prašymą nušalinti nuo vietos projektų atrankos (rašytinis prašymas nušalinti turi apimti vietos projektų finansavimo sąlygų rengimo (taikoma tuo atveju, jeigu pagal konkrečią VPS priemonę ar veiklos sritį yra suplanuota įgyvendinti vieną vietos projektą arba kai yra faktinės aplinkybės, įrodančios interesų konfliktą), vietos projektų paraiškų vertinimo, vietos projektų tvirtinimo etapus). Taikoma kai vietos projekto paraišką teikia VPS vykdytojos kolegialaus valdymo organo narys, VPS vykdytojos darbuotojas arba šiems išvardytiems asmenims artimi asmenys ir dėl to kyla interesų konfliktas &lt;....&gt; (18.1.9.2) </a:t>
            </a:r>
          </a:p>
        </p:txBody>
      </p:sp>
      <p:sp>
        <p:nvSpPr>
          <p:cNvPr id="4" name="TextBox 3">
            <a:extLst>
              <a:ext uri="{FF2B5EF4-FFF2-40B4-BE49-F238E27FC236}">
                <a16:creationId xmlns:a16="http://schemas.microsoft.com/office/drawing/2014/main" id="{3297C27A-A8DA-4639-AB83-DB683B46669C}"/>
              </a:ext>
            </a:extLst>
          </p:cNvPr>
          <p:cNvSpPr txBox="1"/>
          <p:nvPr/>
        </p:nvSpPr>
        <p:spPr>
          <a:xfrm>
            <a:off x="5017603" y="2961138"/>
            <a:ext cx="2425148" cy="369332"/>
          </a:xfrm>
          <a:prstGeom prst="rect">
            <a:avLst/>
          </a:prstGeom>
          <a:noFill/>
        </p:spPr>
        <p:txBody>
          <a:bodyPr wrap="square" rtlCol="0">
            <a:spAutoFit/>
          </a:bodyPr>
          <a:lstStyle/>
          <a:p>
            <a:r>
              <a:rPr lang="lt-LT" b="1" dirty="0"/>
              <a:t>Specialiosios sąlygos</a:t>
            </a:r>
          </a:p>
        </p:txBody>
      </p:sp>
      <p:sp>
        <p:nvSpPr>
          <p:cNvPr id="5" name="TextBox 4">
            <a:extLst>
              <a:ext uri="{FF2B5EF4-FFF2-40B4-BE49-F238E27FC236}">
                <a16:creationId xmlns:a16="http://schemas.microsoft.com/office/drawing/2014/main" id="{D6EB0602-93D6-40DB-BB97-0F87940F55CC}"/>
              </a:ext>
            </a:extLst>
          </p:cNvPr>
          <p:cNvSpPr txBox="1"/>
          <p:nvPr/>
        </p:nvSpPr>
        <p:spPr>
          <a:xfrm>
            <a:off x="649355" y="3584991"/>
            <a:ext cx="11158331" cy="923330"/>
          </a:xfrm>
          <a:prstGeom prst="rect">
            <a:avLst/>
          </a:prstGeom>
          <a:noFill/>
        </p:spPr>
        <p:txBody>
          <a:bodyPr wrap="square" rtlCol="0">
            <a:spAutoFit/>
          </a:bodyPr>
          <a:lstStyle/>
          <a:p>
            <a:pPr marL="285750" indent="-285750">
              <a:buFont typeface="Arial" panose="020B0604020202020204" pitchFamily="34" charset="0"/>
              <a:buChar char="•"/>
            </a:pPr>
            <a:r>
              <a:rPr lang="lt-LT" dirty="0"/>
              <a:t>specialiosios tinkamumo sąlygos, pareiškėjui, nustatytos VPS priemonės ir (arba) jos veiklos sričių, pagal kurias yra kviečiama teikti vietos projektus, aprašymuose (VPS 9 dalyje „VPS priemonių ir veiklos sričių aprašymas“) (taikoma, jeigu tokių sąlygų yra). (18.2) </a:t>
            </a:r>
          </a:p>
        </p:txBody>
      </p:sp>
      <p:sp>
        <p:nvSpPr>
          <p:cNvPr id="6" name="TextBox 5">
            <a:extLst>
              <a:ext uri="{FF2B5EF4-FFF2-40B4-BE49-F238E27FC236}">
                <a16:creationId xmlns:a16="http://schemas.microsoft.com/office/drawing/2014/main" id="{94FC767F-640F-41BF-87CB-E624FC228A95}"/>
              </a:ext>
            </a:extLst>
          </p:cNvPr>
          <p:cNvSpPr txBox="1"/>
          <p:nvPr/>
        </p:nvSpPr>
        <p:spPr>
          <a:xfrm>
            <a:off x="649355" y="5389869"/>
            <a:ext cx="10827025" cy="1200329"/>
          </a:xfrm>
          <a:prstGeom prst="rect">
            <a:avLst/>
          </a:prstGeom>
          <a:noFill/>
        </p:spPr>
        <p:txBody>
          <a:bodyPr wrap="square" rtlCol="0">
            <a:spAutoFit/>
          </a:bodyPr>
          <a:lstStyle/>
          <a:p>
            <a:pPr marL="285750" indent="-285750">
              <a:buFont typeface="Arial" panose="020B0604020202020204" pitchFamily="34" charset="0"/>
              <a:buChar char="•"/>
            </a:pPr>
            <a:r>
              <a:rPr lang="lt-LT" dirty="0"/>
              <a:t>papildomomis tinkamumo sąlygomis, kurios nustatomos konkretaus kvietimo teikti vietos projektus dokumentuose, atsižvelgiant į VPS priemonės ypatumus ir šių Taisyklių 41–47 punktus, taip pat suderinamos su Agentūra pagal šių Taisyklių 48–54 punktus. (15.3)</a:t>
            </a:r>
          </a:p>
          <a:p>
            <a:endParaRPr lang="lt-LT" dirty="0"/>
          </a:p>
        </p:txBody>
      </p:sp>
      <p:sp>
        <p:nvSpPr>
          <p:cNvPr id="7" name="TextBox 6">
            <a:extLst>
              <a:ext uri="{FF2B5EF4-FFF2-40B4-BE49-F238E27FC236}">
                <a16:creationId xmlns:a16="http://schemas.microsoft.com/office/drawing/2014/main" id="{835537A3-A3BA-483C-9F85-FF395F200372}"/>
              </a:ext>
            </a:extLst>
          </p:cNvPr>
          <p:cNvSpPr txBox="1"/>
          <p:nvPr/>
        </p:nvSpPr>
        <p:spPr>
          <a:xfrm>
            <a:off x="5015946" y="4762842"/>
            <a:ext cx="2425148" cy="369332"/>
          </a:xfrm>
          <a:prstGeom prst="rect">
            <a:avLst/>
          </a:prstGeom>
          <a:noFill/>
        </p:spPr>
        <p:txBody>
          <a:bodyPr wrap="square" rtlCol="0">
            <a:spAutoFit/>
          </a:bodyPr>
          <a:lstStyle/>
          <a:p>
            <a:r>
              <a:rPr lang="lt-LT" b="1" dirty="0"/>
              <a:t>Papildomos sąlygos</a:t>
            </a:r>
          </a:p>
        </p:txBody>
      </p:sp>
      <p:pic>
        <p:nvPicPr>
          <p:cNvPr id="8" name="Picture 7">
            <a:extLst>
              <a:ext uri="{FF2B5EF4-FFF2-40B4-BE49-F238E27FC236}">
                <a16:creationId xmlns:a16="http://schemas.microsoft.com/office/drawing/2014/main" id="{4B14E49E-A17B-4A42-8D88-A81116036B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56954"/>
            <a:ext cx="2922051" cy="390939"/>
          </a:xfrm>
          <a:prstGeom prst="rect">
            <a:avLst/>
          </a:prstGeom>
        </p:spPr>
      </p:pic>
    </p:spTree>
    <p:extLst>
      <p:ext uri="{BB962C8B-B14F-4D97-AF65-F5344CB8AC3E}">
        <p14:creationId xmlns:p14="http://schemas.microsoft.com/office/powerpoint/2010/main" val="1597435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F608AED-059D-4C9B-AFB4-FE7C9AC4848A}"/>
              </a:ext>
            </a:extLst>
          </p:cNvPr>
          <p:cNvSpPr txBox="1">
            <a:spLocks/>
          </p:cNvSpPr>
          <p:nvPr/>
        </p:nvSpPr>
        <p:spPr>
          <a:xfrm>
            <a:off x="1096616" y="59506"/>
            <a:ext cx="10227365" cy="6950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t-LT" sz="2400" b="1" dirty="0"/>
              <a:t>Viešųjų projektų partneriams taikomos vietos projektų finansavimo sąlygos</a:t>
            </a:r>
          </a:p>
        </p:txBody>
      </p:sp>
      <p:sp>
        <p:nvSpPr>
          <p:cNvPr id="7" name="TextBox 6">
            <a:extLst>
              <a:ext uri="{FF2B5EF4-FFF2-40B4-BE49-F238E27FC236}">
                <a16:creationId xmlns:a16="http://schemas.microsoft.com/office/drawing/2014/main" id="{DB7F6A36-3DF3-45C1-B1EC-A1516119AED8}"/>
              </a:ext>
            </a:extLst>
          </p:cNvPr>
          <p:cNvSpPr txBox="1"/>
          <p:nvPr/>
        </p:nvSpPr>
        <p:spPr>
          <a:xfrm>
            <a:off x="4997724" y="1520052"/>
            <a:ext cx="2425148" cy="369332"/>
          </a:xfrm>
          <a:prstGeom prst="rect">
            <a:avLst/>
          </a:prstGeom>
          <a:noFill/>
        </p:spPr>
        <p:txBody>
          <a:bodyPr wrap="square" rtlCol="0">
            <a:spAutoFit/>
          </a:bodyPr>
          <a:lstStyle/>
          <a:p>
            <a:r>
              <a:rPr lang="lt-LT" b="1" dirty="0"/>
              <a:t>Bendrosios sąlygos</a:t>
            </a:r>
          </a:p>
        </p:txBody>
      </p:sp>
      <p:sp>
        <p:nvSpPr>
          <p:cNvPr id="8" name="TextBox 7">
            <a:extLst>
              <a:ext uri="{FF2B5EF4-FFF2-40B4-BE49-F238E27FC236}">
                <a16:creationId xmlns:a16="http://schemas.microsoft.com/office/drawing/2014/main" id="{33752C9B-1557-413D-A649-AEC57B2C1841}"/>
              </a:ext>
            </a:extLst>
          </p:cNvPr>
          <p:cNvSpPr txBox="1"/>
          <p:nvPr/>
        </p:nvSpPr>
        <p:spPr>
          <a:xfrm>
            <a:off x="586407" y="689055"/>
            <a:ext cx="11247782" cy="923330"/>
          </a:xfrm>
          <a:prstGeom prst="rect">
            <a:avLst/>
          </a:prstGeom>
          <a:noFill/>
        </p:spPr>
        <p:txBody>
          <a:bodyPr wrap="square" rtlCol="0">
            <a:spAutoFit/>
          </a:bodyPr>
          <a:lstStyle/>
          <a:p>
            <a:r>
              <a:rPr lang="lt-LT" dirty="0"/>
              <a:t>VPS vykdytojos sprendimu vietos projekto paraiška gali būti teikiama kartu su vietos projekto partneriu (-iais) (pvz., kviečiama teikti vietos projektus pagal VPS priemonę, susijusią su kelių juridinių ir fizinių asmenų, vykdančių ekonominę veiklą, bendradarbiavimu). (19)</a:t>
            </a:r>
          </a:p>
        </p:txBody>
      </p:sp>
      <p:sp>
        <p:nvSpPr>
          <p:cNvPr id="9" name="TextBox 8">
            <a:extLst>
              <a:ext uri="{FF2B5EF4-FFF2-40B4-BE49-F238E27FC236}">
                <a16:creationId xmlns:a16="http://schemas.microsoft.com/office/drawing/2014/main" id="{846DB2BB-64E3-46F8-99F3-BE6D22585387}"/>
              </a:ext>
            </a:extLst>
          </p:cNvPr>
          <p:cNvSpPr txBox="1"/>
          <p:nvPr/>
        </p:nvSpPr>
        <p:spPr>
          <a:xfrm>
            <a:off x="586407" y="1889384"/>
            <a:ext cx="11247782" cy="2031325"/>
          </a:xfrm>
          <a:prstGeom prst="rect">
            <a:avLst/>
          </a:prstGeom>
          <a:noFill/>
        </p:spPr>
        <p:txBody>
          <a:bodyPr wrap="square" rtlCol="0">
            <a:spAutoFit/>
          </a:bodyPr>
          <a:lstStyle/>
          <a:p>
            <a:r>
              <a:rPr lang="lt-LT" dirty="0"/>
              <a:t>tinkamas vietos projekto partneris turi:</a:t>
            </a:r>
          </a:p>
          <a:p>
            <a:endParaRPr lang="lt-LT" dirty="0"/>
          </a:p>
          <a:p>
            <a:pPr marL="285750" indent="-285750">
              <a:buFont typeface="Arial" panose="020B0604020202020204" pitchFamily="34" charset="0"/>
              <a:buChar char="•"/>
            </a:pPr>
            <a:r>
              <a:rPr lang="lt-LT" dirty="0"/>
              <a:t>pagal analogiją atitikti šių Taisyklių 18.1.2, 18.1.4, 18.1.6–18.1.9 papunkčiuose nurodytas tinkamumo sąlygas pareiškėjui; (22.1.1)</a:t>
            </a:r>
          </a:p>
          <a:p>
            <a:pPr marL="285750" indent="-285750">
              <a:buFont typeface="Arial" panose="020B0604020202020204" pitchFamily="34" charset="0"/>
              <a:buChar char="•"/>
            </a:pPr>
            <a:r>
              <a:rPr lang="lt-LT" dirty="0"/>
              <a:t>pateikti jungtinės veiklos sutartį. Jeigu vietos projekte numatytos vietos projekto partnerio pareigos, susijusios su finansiniais įsipareigojimais, vietos projekto paraiškoje ir jungtinės veiklos sutartyje finansiniai įsipareigojimai turi būti aiškiai įvardyti &lt;....&gt; (22.1.2)</a:t>
            </a:r>
          </a:p>
        </p:txBody>
      </p:sp>
      <p:sp>
        <p:nvSpPr>
          <p:cNvPr id="10" name="TextBox 9">
            <a:extLst>
              <a:ext uri="{FF2B5EF4-FFF2-40B4-BE49-F238E27FC236}">
                <a16:creationId xmlns:a16="http://schemas.microsoft.com/office/drawing/2014/main" id="{068F66BD-7AD1-4621-B84D-F2663C7AE9F9}"/>
              </a:ext>
            </a:extLst>
          </p:cNvPr>
          <p:cNvSpPr txBox="1"/>
          <p:nvPr/>
        </p:nvSpPr>
        <p:spPr>
          <a:xfrm>
            <a:off x="4997724" y="3874543"/>
            <a:ext cx="2425148" cy="369332"/>
          </a:xfrm>
          <a:prstGeom prst="rect">
            <a:avLst/>
          </a:prstGeom>
          <a:noFill/>
        </p:spPr>
        <p:txBody>
          <a:bodyPr wrap="square" rtlCol="0">
            <a:spAutoFit/>
          </a:bodyPr>
          <a:lstStyle/>
          <a:p>
            <a:r>
              <a:rPr lang="lt-LT" b="1" dirty="0"/>
              <a:t>Specialiosios sąlygos</a:t>
            </a:r>
          </a:p>
        </p:txBody>
      </p:sp>
      <p:sp>
        <p:nvSpPr>
          <p:cNvPr id="11" name="TextBox 10">
            <a:extLst>
              <a:ext uri="{FF2B5EF4-FFF2-40B4-BE49-F238E27FC236}">
                <a16:creationId xmlns:a16="http://schemas.microsoft.com/office/drawing/2014/main" id="{4C389466-FE49-44C2-BBEE-7358FA7AD298}"/>
              </a:ext>
            </a:extLst>
          </p:cNvPr>
          <p:cNvSpPr txBox="1"/>
          <p:nvPr/>
        </p:nvSpPr>
        <p:spPr>
          <a:xfrm>
            <a:off x="4997724" y="5121038"/>
            <a:ext cx="2425148" cy="369332"/>
          </a:xfrm>
          <a:prstGeom prst="rect">
            <a:avLst/>
          </a:prstGeom>
          <a:noFill/>
        </p:spPr>
        <p:txBody>
          <a:bodyPr wrap="square" rtlCol="0">
            <a:spAutoFit/>
          </a:bodyPr>
          <a:lstStyle/>
          <a:p>
            <a:r>
              <a:rPr lang="lt-LT" b="1" dirty="0"/>
              <a:t>Papildomos sąlygos</a:t>
            </a:r>
          </a:p>
        </p:txBody>
      </p:sp>
      <p:sp>
        <p:nvSpPr>
          <p:cNvPr id="12" name="TextBox 11">
            <a:extLst>
              <a:ext uri="{FF2B5EF4-FFF2-40B4-BE49-F238E27FC236}">
                <a16:creationId xmlns:a16="http://schemas.microsoft.com/office/drawing/2014/main" id="{22E5C5F5-45D4-4CB7-B1E4-6933C20DE1CC}"/>
              </a:ext>
            </a:extLst>
          </p:cNvPr>
          <p:cNvSpPr txBox="1"/>
          <p:nvPr/>
        </p:nvSpPr>
        <p:spPr>
          <a:xfrm>
            <a:off x="586407" y="4382374"/>
            <a:ext cx="11247782" cy="923330"/>
          </a:xfrm>
          <a:prstGeom prst="rect">
            <a:avLst/>
          </a:prstGeom>
          <a:noFill/>
        </p:spPr>
        <p:txBody>
          <a:bodyPr wrap="square" rtlCol="0">
            <a:spAutoFit/>
          </a:bodyPr>
          <a:lstStyle/>
          <a:p>
            <a:pPr marL="285750" indent="-285750">
              <a:buFont typeface="Arial" panose="020B0604020202020204" pitchFamily="34" charset="0"/>
              <a:buChar char="•"/>
            </a:pPr>
            <a:r>
              <a:rPr lang="lt-LT" dirty="0"/>
              <a:t>specialiosios tinkamumo sąlygos vietos projekto partneriui, nustatytos VPS priemonės ir (arba) jos veiklos sričių, pagal kurias yra kviečiama teikti vietos projektus, aprašymuose (taikoma, jeigu tokių sąlygų yra); (22.2)</a:t>
            </a:r>
          </a:p>
          <a:p>
            <a:endParaRPr lang="lt-LT" dirty="0"/>
          </a:p>
        </p:txBody>
      </p:sp>
      <p:sp>
        <p:nvSpPr>
          <p:cNvPr id="13" name="TextBox 12">
            <a:extLst>
              <a:ext uri="{FF2B5EF4-FFF2-40B4-BE49-F238E27FC236}">
                <a16:creationId xmlns:a16="http://schemas.microsoft.com/office/drawing/2014/main" id="{56CBB2B6-18D5-4760-9932-D233D0D6B6DE}"/>
              </a:ext>
            </a:extLst>
          </p:cNvPr>
          <p:cNvSpPr txBox="1"/>
          <p:nvPr/>
        </p:nvSpPr>
        <p:spPr>
          <a:xfrm>
            <a:off x="586407" y="5582703"/>
            <a:ext cx="11141767" cy="646331"/>
          </a:xfrm>
          <a:prstGeom prst="rect">
            <a:avLst/>
          </a:prstGeom>
          <a:noFill/>
        </p:spPr>
        <p:txBody>
          <a:bodyPr wrap="square" rtlCol="0">
            <a:spAutoFit/>
          </a:bodyPr>
          <a:lstStyle/>
          <a:p>
            <a:pPr marL="285750" indent="-285750">
              <a:buFont typeface="Arial" panose="020B0604020202020204" pitchFamily="34" charset="0"/>
              <a:buChar char="•"/>
            </a:pPr>
            <a:r>
              <a:rPr lang="lt-LT" dirty="0"/>
              <a:t>papildomos tinkamumo sąlygos vietos projekto partneriui, nustatytos konkrečiam kvietimui teikti vietos projektus, turi atitikti šių Taisyklių 41–47 punktus ir būti suderintos su Agentūra pagal šių Taisyklių 48–54 punktus. (22.3) </a:t>
            </a:r>
          </a:p>
        </p:txBody>
      </p:sp>
      <p:pic>
        <p:nvPicPr>
          <p:cNvPr id="14" name="Picture 13">
            <a:extLst>
              <a:ext uri="{FF2B5EF4-FFF2-40B4-BE49-F238E27FC236}">
                <a16:creationId xmlns:a16="http://schemas.microsoft.com/office/drawing/2014/main" id="{35C26AD5-1A0B-49B7-B7CE-20FDDF9E18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1624639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9D3F68F-C461-43BE-8AB8-83580CB2C31B}"/>
              </a:ext>
            </a:extLst>
          </p:cNvPr>
          <p:cNvSpPr txBox="1">
            <a:spLocks/>
          </p:cNvSpPr>
          <p:nvPr/>
        </p:nvSpPr>
        <p:spPr>
          <a:xfrm>
            <a:off x="924338" y="9513"/>
            <a:ext cx="10227365" cy="6950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t-LT" sz="2400" b="1" dirty="0"/>
              <a:t>Vietos projektui keliamos sąlygos</a:t>
            </a:r>
          </a:p>
        </p:txBody>
      </p:sp>
      <p:sp>
        <p:nvSpPr>
          <p:cNvPr id="5" name="TextBox 4">
            <a:extLst>
              <a:ext uri="{FF2B5EF4-FFF2-40B4-BE49-F238E27FC236}">
                <a16:creationId xmlns:a16="http://schemas.microsoft.com/office/drawing/2014/main" id="{710BAED9-D4ED-412B-9E46-222EC12E76CE}"/>
              </a:ext>
            </a:extLst>
          </p:cNvPr>
          <p:cNvSpPr txBox="1"/>
          <p:nvPr/>
        </p:nvSpPr>
        <p:spPr>
          <a:xfrm>
            <a:off x="4969564" y="610082"/>
            <a:ext cx="2425148" cy="369332"/>
          </a:xfrm>
          <a:prstGeom prst="rect">
            <a:avLst/>
          </a:prstGeom>
          <a:noFill/>
        </p:spPr>
        <p:txBody>
          <a:bodyPr wrap="square" rtlCol="0">
            <a:spAutoFit/>
          </a:bodyPr>
          <a:lstStyle/>
          <a:p>
            <a:r>
              <a:rPr lang="lt-LT" b="1" dirty="0"/>
              <a:t>Bendrosios sąlygos</a:t>
            </a:r>
          </a:p>
        </p:txBody>
      </p:sp>
      <p:sp>
        <p:nvSpPr>
          <p:cNvPr id="7" name="TextBox 6">
            <a:extLst>
              <a:ext uri="{FF2B5EF4-FFF2-40B4-BE49-F238E27FC236}">
                <a16:creationId xmlns:a16="http://schemas.microsoft.com/office/drawing/2014/main" id="{10A4A211-70D0-4414-B635-0E9C93464B5A}"/>
              </a:ext>
            </a:extLst>
          </p:cNvPr>
          <p:cNvSpPr txBox="1"/>
          <p:nvPr/>
        </p:nvSpPr>
        <p:spPr>
          <a:xfrm>
            <a:off x="728869" y="1108305"/>
            <a:ext cx="10906539" cy="1138773"/>
          </a:xfrm>
          <a:prstGeom prst="rect">
            <a:avLst/>
          </a:prstGeom>
          <a:noFill/>
        </p:spPr>
        <p:txBody>
          <a:bodyPr wrap="square" rtlCol="0">
            <a:spAutoFit/>
          </a:bodyPr>
          <a:lstStyle/>
          <a:p>
            <a:pPr marL="285750" indent="-285750">
              <a:buFont typeface="Arial" panose="020B0604020202020204" pitchFamily="34" charset="0"/>
              <a:buChar char="•"/>
            </a:pPr>
            <a:r>
              <a:rPr lang="lt-LT" sz="1700" dirty="0"/>
              <a:t>vietos projektas turi būti parengtas pagal nustatytą Vietos projekto paraiškos formą. &lt;...&gt; forma pateikiama šių Taisyklių 1 priede &lt;...&gt; (23.1.1)</a:t>
            </a:r>
          </a:p>
          <a:p>
            <a:pPr marL="285750" indent="-285750">
              <a:buFont typeface="Arial" panose="020B0604020202020204" pitchFamily="34" charset="0"/>
              <a:buChar char="•"/>
            </a:pPr>
            <a:r>
              <a:rPr lang="lt-LT" sz="1700" dirty="0"/>
              <a:t>vietos projekto tikslai turi atitikti VPS priemonės (-ių), pagal kurią (-ias) teikiamas vietos projektas, tikslus ir prisidėti prie jų įgyvendinimo; (23.1.2)</a:t>
            </a:r>
          </a:p>
        </p:txBody>
      </p:sp>
      <p:sp>
        <p:nvSpPr>
          <p:cNvPr id="8" name="TextBox 7">
            <a:extLst>
              <a:ext uri="{FF2B5EF4-FFF2-40B4-BE49-F238E27FC236}">
                <a16:creationId xmlns:a16="http://schemas.microsoft.com/office/drawing/2014/main" id="{A0228EC9-2587-4E6A-B88E-73692566D951}"/>
              </a:ext>
            </a:extLst>
          </p:cNvPr>
          <p:cNvSpPr txBox="1"/>
          <p:nvPr/>
        </p:nvSpPr>
        <p:spPr>
          <a:xfrm>
            <a:off x="728869" y="2376355"/>
            <a:ext cx="10906539" cy="4555093"/>
          </a:xfrm>
          <a:prstGeom prst="rect">
            <a:avLst/>
          </a:prstGeom>
          <a:noFill/>
        </p:spPr>
        <p:txBody>
          <a:bodyPr wrap="square" rtlCol="0">
            <a:spAutoFit/>
          </a:bodyPr>
          <a:lstStyle/>
          <a:p>
            <a:r>
              <a:rPr lang="lt-LT" sz="1700" dirty="0"/>
              <a:t>Vietos projektas turi būti įgyvendinamas:</a:t>
            </a:r>
          </a:p>
          <a:p>
            <a:endParaRPr lang="lt-LT" sz="1700" dirty="0"/>
          </a:p>
          <a:p>
            <a:pPr marL="285750" indent="-285750">
              <a:buFont typeface="Arial" panose="020B0604020202020204" pitchFamily="34" charset="0"/>
              <a:buChar char="•"/>
            </a:pPr>
            <a:r>
              <a:rPr lang="lt-LT" sz="1700" dirty="0"/>
              <a:t>VVG teritorijoje, jeigu vietos projekte numatyta ekonominė veikla, susijusi su prekių ir (arba) produktų gamyba, perdirbimu, rinkodara (paruošimu pardavimui, sandėliavimu). &lt;...&gt; VVG teritorijoje pagamintų prekių ir produktų pardavimas galimas VVG teritorijoje ir už jos ribų; (23.1.4.1)</a:t>
            </a:r>
          </a:p>
          <a:p>
            <a:pPr marL="285750" indent="-285750">
              <a:buFont typeface="Arial" panose="020B0604020202020204" pitchFamily="34" charset="0"/>
              <a:buChar char="•"/>
            </a:pPr>
            <a:r>
              <a:rPr lang="lt-LT" sz="1700" dirty="0"/>
              <a:t>VVG teritorijoje ir (arba) už jos ribų, jeigu vietos projekte numatyta ekonominė veikla, susijusi su mobiliąja prekyba, paslaugų teikimu, taip pat atlygintinų ir neatlygintinų pavėžėjimo paslaugų teikimu. &lt;...&gt; (23.1.4.2)</a:t>
            </a:r>
          </a:p>
          <a:p>
            <a:pPr marL="285750" indent="-285750">
              <a:buFont typeface="Arial" panose="020B0604020202020204" pitchFamily="34" charset="0"/>
              <a:buChar char="•"/>
            </a:pPr>
            <a:r>
              <a:rPr lang="lt-LT" sz="1700" dirty="0"/>
              <a:t>jeigu vietos projekte numatyta veikla, susijusi su investicijomis į nekilnojamąjį turtą, nekilnojamojo turto registracijos vieta turi būti VVG teritorijoje; (23.1.4.3)</a:t>
            </a:r>
          </a:p>
          <a:p>
            <a:pPr marL="285750" indent="-285750">
              <a:buFont typeface="Arial" panose="020B0604020202020204" pitchFamily="34" charset="0"/>
              <a:buChar char="•"/>
            </a:pPr>
            <a:r>
              <a:rPr lang="lt-LT" sz="1700" dirty="0"/>
              <a:t>VVG teritorijoje, jeigu vietos projekte numatyta neekonominė, socialinio pobūdžio veikla, o įgyvendinamas vietos projektas yra didesnis už mažą vietos projektą; (23.1.4.4)</a:t>
            </a:r>
          </a:p>
          <a:p>
            <a:pPr marL="285750" indent="-285750">
              <a:buFont typeface="Arial" panose="020B0604020202020204" pitchFamily="34" charset="0"/>
              <a:buChar char="•"/>
            </a:pPr>
            <a:r>
              <a:rPr lang="lt-LT" sz="1700" dirty="0"/>
              <a:t>VVG teritorijoje ir (arba) kitų Lietuvos Respublikos savivaldybių teritorijose, jeigu vietos projekte numatyta neekonominė, socialinio pobūdžio veikla, kurios tikslinė grupė – VVG teritorijos gyventojų grupės arba NVO ir įgyvendinamas mažas vietos projektas; (23.1.4.5) </a:t>
            </a:r>
          </a:p>
          <a:p>
            <a:pPr marL="285750" indent="-285750">
              <a:buFont typeface="Arial" panose="020B0604020202020204" pitchFamily="34" charset="0"/>
              <a:buChar char="•"/>
            </a:pPr>
            <a:r>
              <a:rPr lang="lt-LT" sz="1700" dirty="0"/>
              <a:t>VVG teritorijoje ir (arba) kitų Lietuvos Respublikos savivaldybių teritorijose, jeigu tai yra mokymų vietos projektas; (23.1.4.6)</a:t>
            </a:r>
          </a:p>
          <a:p>
            <a:endParaRPr lang="lt-LT" dirty="0"/>
          </a:p>
        </p:txBody>
      </p:sp>
      <p:pic>
        <p:nvPicPr>
          <p:cNvPr id="9" name="Picture 8">
            <a:extLst>
              <a:ext uri="{FF2B5EF4-FFF2-40B4-BE49-F238E27FC236}">
                <a16:creationId xmlns:a16="http://schemas.microsoft.com/office/drawing/2014/main" id="{2B916B20-CB79-4E89-BE50-22BC0D6D0E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2844820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FF6CE7-0BEE-4B14-96A8-2A3D6CA1F854}"/>
              </a:ext>
            </a:extLst>
          </p:cNvPr>
          <p:cNvSpPr/>
          <p:nvPr/>
        </p:nvSpPr>
        <p:spPr>
          <a:xfrm>
            <a:off x="675861" y="457923"/>
            <a:ext cx="11158330" cy="6186309"/>
          </a:xfrm>
          <a:prstGeom prst="rect">
            <a:avLst/>
          </a:prstGeom>
        </p:spPr>
        <p:txBody>
          <a:bodyPr wrap="square">
            <a:spAutoFit/>
          </a:bodyPr>
          <a:lstStyle/>
          <a:p>
            <a:pPr marL="285750" indent="-285750">
              <a:buFont typeface="Arial" panose="020B0604020202020204" pitchFamily="34" charset="0"/>
              <a:buChar char="•"/>
            </a:pPr>
            <a:r>
              <a:rPr lang="lt-LT" dirty="0">
                <a:ea typeface="Calibri" panose="020F0502020204030204" pitchFamily="34" charset="0"/>
              </a:rPr>
              <a:t>jeigu vietos projekte numatytos investicijos naujo verslo kūrimui arba esamo verslo plėtrai (įskaitant NVO, bendruomeninį ir socialinį verslą), prie vietos projekto paraiškos turi būti pateikiamas vietos projekto verslo planas, įrodantis, kad būsimas naujas verslas arba esamo verslo plėtra yra ekonomiškai gyvybingi &lt;...&gt; (23.1.5)</a:t>
            </a:r>
          </a:p>
          <a:p>
            <a:pPr marL="285750" indent="-285750">
              <a:buFont typeface="Arial" panose="020B0604020202020204" pitchFamily="34" charset="0"/>
              <a:buChar char="•"/>
            </a:pPr>
            <a:r>
              <a:rPr lang="lt-LT" dirty="0"/>
              <a:t>jei vietos projekte numatyti statinio statybos (naujo statinio statyba, statinio rekonstravimas, statinio kapitalinis remontas) ar infrastruktūros įrengimo, atnaujinimo darbai, iki vietos projekto paraiškos atrankos vertinimo pabaigos turi būti pateiktas statinio techninis projektas arba projektiniai pasiūlymai. &lt;...&gt; (23.1.6) </a:t>
            </a:r>
          </a:p>
          <a:p>
            <a:pPr marL="285750" indent="-285750">
              <a:buFont typeface="Arial" panose="020B0604020202020204" pitchFamily="34" charset="0"/>
              <a:buChar char="•"/>
            </a:pPr>
            <a:r>
              <a:rPr lang="lt-LT" dirty="0"/>
              <a:t>jei vietos projekte numatyta tik nesudėtingų statinių statyba, rekonstravimas ar kapitalinis remontas, kartu su paramos vietos projekto paraiška pateikiamas STR 1.04.04:2017 parengtas supaprastintas statybos, rekonstravimo projektas ar kapitalinio remonto aprašas (kai juos privaloma rengti) ir leidimas statyti naują statinį, leidimas rekonstruoti statinį, leidimas atlikti statinio kapitalinį remontą &lt;...&gt; (23.1.7)</a:t>
            </a:r>
          </a:p>
          <a:p>
            <a:endParaRPr lang="lt-LT" dirty="0"/>
          </a:p>
          <a:p>
            <a:r>
              <a:rPr lang="lt-LT" dirty="0"/>
              <a:t>Jeigu vietos projekte numatytos investicijos į nekilnojamąjį turtą:</a:t>
            </a:r>
          </a:p>
          <a:p>
            <a:pPr marL="285750" indent="-285750">
              <a:buFont typeface="Arial" panose="020B0604020202020204" pitchFamily="34" charset="0"/>
              <a:buChar char="•"/>
            </a:pPr>
            <a:endParaRPr lang="lt-LT" dirty="0"/>
          </a:p>
          <a:p>
            <a:pPr marL="285750" indent="-285750">
              <a:buFont typeface="Arial" panose="020B0604020202020204" pitchFamily="34" charset="0"/>
              <a:buChar char="•"/>
            </a:pPr>
            <a:r>
              <a:rPr lang="lt-LT" dirty="0"/>
              <a:t>kuris nuosavybės teise priklauso valstybei arba savivaldybei, jos yra tinkamos finansuoti iš paramos VPS įgyvendinti lėšų, jeigu vietos projekto paraišką teikia ir vietos projektą įgyvendina asmuo, kuriam suteikta teisė valdyti, naudoti nekilnojamąjį turtą ir disponuoti juo pagal nuomos, panaudos, patikėjimo sutartis arba kitus teisėtą valdymą, naudojimą ir disponavimą nekilnojamuoju turtu įrodančius dokumentus, kuriuose, be kita ko, nurodytas leidimas atlikti vietos projekte numatytas investicijas. &lt;...&gt; (23.1.9.2) </a:t>
            </a:r>
          </a:p>
          <a:p>
            <a:pPr marL="285750" indent="-285750">
              <a:buFont typeface="Arial" panose="020B0604020202020204" pitchFamily="34" charset="0"/>
              <a:buChar char="•"/>
            </a:pPr>
            <a:r>
              <a:rPr lang="lt-LT" dirty="0"/>
              <a:t>kuris nuosavybės teise priklauso keliems bendraturčiams (įskaitant bendrosios jungtinės nuosavybės teise valdomą nekilnojamąjį turtą, priklausantį sutuoktiniams), prie vietos projekto paraiškos turi būti pridėti visų nekilnojamojo turto savininkų sutikimai dėl vietos projekte numatytų investicijų; (23.1.9.3)</a:t>
            </a:r>
          </a:p>
          <a:p>
            <a:pPr marL="285750" indent="-285750">
              <a:buFont typeface="Arial" panose="020B0604020202020204" pitchFamily="34" charset="0"/>
              <a:buChar char="•"/>
            </a:pPr>
            <a:endParaRPr lang="lt-LT" dirty="0"/>
          </a:p>
        </p:txBody>
      </p:sp>
      <p:pic>
        <p:nvPicPr>
          <p:cNvPr id="5" name="Picture 4">
            <a:extLst>
              <a:ext uri="{FF2B5EF4-FFF2-40B4-BE49-F238E27FC236}">
                <a16:creationId xmlns:a16="http://schemas.microsoft.com/office/drawing/2014/main" id="{739C1E7B-F521-4371-9B6C-C4B38B703A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1313948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11A117B-0FA9-458A-9320-FA35A877763C}"/>
              </a:ext>
            </a:extLst>
          </p:cNvPr>
          <p:cNvSpPr/>
          <p:nvPr/>
        </p:nvSpPr>
        <p:spPr>
          <a:xfrm>
            <a:off x="516834" y="814505"/>
            <a:ext cx="11198087" cy="646331"/>
          </a:xfrm>
          <a:prstGeom prst="rect">
            <a:avLst/>
          </a:prstGeom>
        </p:spPr>
        <p:txBody>
          <a:bodyPr wrap="square">
            <a:spAutoFit/>
          </a:bodyPr>
          <a:lstStyle/>
          <a:p>
            <a:pPr marL="285750" indent="-285750" algn="just">
              <a:spcAft>
                <a:spcPts val="0"/>
              </a:spcAft>
              <a:buFont typeface="Arial" panose="020B0604020202020204" pitchFamily="34" charset="0"/>
              <a:buChar char="•"/>
            </a:pPr>
            <a:r>
              <a:rPr lang="lt-LT" dirty="0">
                <a:ea typeface="Calibri" panose="020F0502020204030204" pitchFamily="34" charset="0"/>
              </a:rPr>
              <a:t>specialiosios tinkamumo sąlygos, susijusios su vietos projektu, nustatytos VPS priemonės ir (arba) jos veiklos sričių, pagal kurias yra kviečiama teikti vietos projektus, aprašymuose (taikoma, jeigu tokių sąlygų yra); (23.2)</a:t>
            </a:r>
            <a:endParaRPr lang="lt-LT" dirty="0">
              <a:effectLst/>
              <a:ea typeface="Times New Roman" panose="02020603050405020304" pitchFamily="18" charset="0"/>
            </a:endParaRPr>
          </a:p>
        </p:txBody>
      </p:sp>
      <p:sp>
        <p:nvSpPr>
          <p:cNvPr id="5" name="TextBox 4">
            <a:extLst>
              <a:ext uri="{FF2B5EF4-FFF2-40B4-BE49-F238E27FC236}">
                <a16:creationId xmlns:a16="http://schemas.microsoft.com/office/drawing/2014/main" id="{05A04BA7-1822-4CB0-8C2C-1C33908A3215}"/>
              </a:ext>
            </a:extLst>
          </p:cNvPr>
          <p:cNvSpPr txBox="1"/>
          <p:nvPr/>
        </p:nvSpPr>
        <p:spPr>
          <a:xfrm>
            <a:off x="4883426" y="256699"/>
            <a:ext cx="2425148" cy="369332"/>
          </a:xfrm>
          <a:prstGeom prst="rect">
            <a:avLst/>
          </a:prstGeom>
          <a:noFill/>
        </p:spPr>
        <p:txBody>
          <a:bodyPr wrap="square" rtlCol="0">
            <a:spAutoFit/>
          </a:bodyPr>
          <a:lstStyle/>
          <a:p>
            <a:r>
              <a:rPr lang="lt-LT" b="1" dirty="0"/>
              <a:t>Specialiosios sąlygos</a:t>
            </a:r>
          </a:p>
        </p:txBody>
      </p:sp>
      <p:sp>
        <p:nvSpPr>
          <p:cNvPr id="6" name="Title 1">
            <a:extLst>
              <a:ext uri="{FF2B5EF4-FFF2-40B4-BE49-F238E27FC236}">
                <a16:creationId xmlns:a16="http://schemas.microsoft.com/office/drawing/2014/main" id="{632B3A08-82EF-4F88-899B-396271049A06}"/>
              </a:ext>
            </a:extLst>
          </p:cNvPr>
          <p:cNvSpPr txBox="1">
            <a:spLocks/>
          </p:cNvSpPr>
          <p:nvPr/>
        </p:nvSpPr>
        <p:spPr>
          <a:xfrm>
            <a:off x="990599" y="1649310"/>
            <a:ext cx="10227365" cy="6950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t-LT" sz="2400" b="1" dirty="0"/>
              <a:t>Tinkamoms finansuoti išlaidoms keliamos sąlygos</a:t>
            </a:r>
          </a:p>
        </p:txBody>
      </p:sp>
      <p:sp>
        <p:nvSpPr>
          <p:cNvPr id="7" name="TextBox 6">
            <a:extLst>
              <a:ext uri="{FF2B5EF4-FFF2-40B4-BE49-F238E27FC236}">
                <a16:creationId xmlns:a16="http://schemas.microsoft.com/office/drawing/2014/main" id="{9CDD97B8-CB07-40B3-AB6D-C21F17257E8D}"/>
              </a:ext>
            </a:extLst>
          </p:cNvPr>
          <p:cNvSpPr txBox="1"/>
          <p:nvPr/>
        </p:nvSpPr>
        <p:spPr>
          <a:xfrm>
            <a:off x="5035825" y="2249879"/>
            <a:ext cx="2425148" cy="369332"/>
          </a:xfrm>
          <a:prstGeom prst="rect">
            <a:avLst/>
          </a:prstGeom>
          <a:noFill/>
        </p:spPr>
        <p:txBody>
          <a:bodyPr wrap="square" rtlCol="0">
            <a:spAutoFit/>
          </a:bodyPr>
          <a:lstStyle/>
          <a:p>
            <a:r>
              <a:rPr lang="lt-LT" b="1" dirty="0"/>
              <a:t>Bendrosios sąlygos</a:t>
            </a:r>
          </a:p>
        </p:txBody>
      </p:sp>
      <p:sp>
        <p:nvSpPr>
          <p:cNvPr id="8" name="TextBox 7">
            <a:extLst>
              <a:ext uri="{FF2B5EF4-FFF2-40B4-BE49-F238E27FC236}">
                <a16:creationId xmlns:a16="http://schemas.microsoft.com/office/drawing/2014/main" id="{3E6C61FC-206E-47AB-9A1F-CD820A153B59}"/>
              </a:ext>
            </a:extLst>
          </p:cNvPr>
          <p:cNvSpPr txBox="1"/>
          <p:nvPr/>
        </p:nvSpPr>
        <p:spPr>
          <a:xfrm>
            <a:off x="516834" y="2944928"/>
            <a:ext cx="11078818" cy="3416320"/>
          </a:xfrm>
          <a:prstGeom prst="rect">
            <a:avLst/>
          </a:prstGeom>
          <a:noFill/>
        </p:spPr>
        <p:txBody>
          <a:bodyPr wrap="square" rtlCol="0">
            <a:spAutoFit/>
          </a:bodyPr>
          <a:lstStyle/>
          <a:p>
            <a:r>
              <a:rPr lang="lt-LT" dirty="0"/>
              <a:t>tinkamos finansuoti vietos projektų įgyvendinimo išlaidos turi:</a:t>
            </a:r>
          </a:p>
          <a:p>
            <a:endParaRPr lang="lt-LT" dirty="0"/>
          </a:p>
          <a:p>
            <a:pPr marL="285750" indent="-285750">
              <a:buFont typeface="Arial" panose="020B0604020202020204" pitchFamily="34" charset="0"/>
              <a:buChar char="•"/>
            </a:pPr>
            <a:r>
              <a:rPr lang="lt-LT" dirty="0"/>
              <a:t>būti aiškiai nurodytos Vietos projektų finansavimo sąlygų aprašo dalyje, skirtoje tinkamų finansuoti išlaidų sąrašui; (24.1)</a:t>
            </a:r>
          </a:p>
          <a:p>
            <a:pPr marL="285750" indent="-285750">
              <a:buFont typeface="Arial" panose="020B0604020202020204" pitchFamily="34" charset="0"/>
              <a:buChar char="•"/>
            </a:pPr>
            <a:r>
              <a:rPr lang="lt-LT" dirty="0"/>
              <a:t>būti detaliai išdėstytos vietos projekto paraiškoje; (24.2)</a:t>
            </a:r>
          </a:p>
          <a:p>
            <a:pPr marL="285750" indent="-285750">
              <a:buFont typeface="Arial" panose="020B0604020202020204" pitchFamily="34" charset="0"/>
              <a:buChar char="•"/>
            </a:pPr>
            <a:r>
              <a:rPr lang="lt-LT" dirty="0"/>
              <a:t>būti tiesiogiai susijusios su vietos projekto įgyvendinimu ir būtinos (vietos projekto tikslai nebūtų pasiekti be vietos projekte numatytų prašomų finansuoti išlaidų); (24.3)</a:t>
            </a:r>
          </a:p>
          <a:p>
            <a:pPr marL="285750" indent="-285750">
              <a:buFont typeface="Arial" panose="020B0604020202020204" pitchFamily="34" charset="0"/>
              <a:buChar char="•"/>
            </a:pPr>
            <a:r>
              <a:rPr lang="lt-LT" dirty="0"/>
              <a:t>būti patikrinamos vietos projekto įgyvendinimo ir jo kontrolės laikotarpiu (pvz., patikrų vietoje, auditų metu įmanoma įsitikinti, kad tokios išlaidos buvo faktiškai patirtos); (24.4)</a:t>
            </a:r>
          </a:p>
          <a:p>
            <a:pPr marL="285750" indent="-285750">
              <a:buFont typeface="Arial" panose="020B0604020202020204" pitchFamily="34" charset="0"/>
              <a:buChar char="•"/>
            </a:pPr>
            <a:r>
              <a:rPr lang="lt-LT" dirty="0"/>
              <a:t>būti nekeičiamos vietos projekto įgyvendinimo metu, t. y. vietos projekto išlaidos, numatytos vietos projekto paraiškoje ir patvirtintame vietos projekte, jo įgyvendinimo metu negali būti keičiamos arba papildomos naujomis; (24.5)</a:t>
            </a:r>
          </a:p>
        </p:txBody>
      </p:sp>
      <p:pic>
        <p:nvPicPr>
          <p:cNvPr id="9" name="Picture 8">
            <a:extLst>
              <a:ext uri="{FF2B5EF4-FFF2-40B4-BE49-F238E27FC236}">
                <a16:creationId xmlns:a16="http://schemas.microsoft.com/office/drawing/2014/main" id="{5C812E77-D797-4161-80CF-4E03CB6071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918567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4C8507-D4D0-4F00-B836-3935635605CB}"/>
              </a:ext>
            </a:extLst>
          </p:cNvPr>
          <p:cNvSpPr>
            <a:spLocks noGrp="1"/>
          </p:cNvSpPr>
          <p:nvPr>
            <p:ph idx="1"/>
          </p:nvPr>
        </p:nvSpPr>
        <p:spPr>
          <a:xfrm>
            <a:off x="559903" y="540164"/>
            <a:ext cx="11022497" cy="5926897"/>
          </a:xfrm>
        </p:spPr>
        <p:txBody>
          <a:bodyPr>
            <a:normAutofit/>
          </a:bodyPr>
          <a:lstStyle/>
          <a:p>
            <a:r>
              <a:rPr lang="lt-LT" sz="2000" dirty="0"/>
              <a:t>neviršyti rinkos kainų. &lt;...&gt; (24.6) :</a:t>
            </a:r>
          </a:p>
          <a:p>
            <a:pPr lvl="1"/>
            <a:r>
              <a:rPr lang="lt-LT" sz="2000" dirty="0"/>
              <a:t>3 lygiaverčiai komerciniai pasiūlymai &lt;...&gt; 24.6.1. </a:t>
            </a:r>
          </a:p>
          <a:p>
            <a:r>
              <a:rPr lang="lt-LT" sz="2000" dirty="0"/>
              <a:t>neviršyti didžiausios paramos vietos projektui įgyvendinti dydžio ir didžiausios galimos paramos vietos projektui įgyvendinti lyginamosios dalies, nurodytų VPS ir Vietos projektų finansavimo sąlygų apraše &lt;...&gt; (24.7)</a:t>
            </a:r>
          </a:p>
          <a:p>
            <a:r>
              <a:rPr lang="lt-LT" sz="2000" dirty="0"/>
              <a:t>būti tinkamai susietos su ES kaimo plėtros politikos &lt;...&gt; remiamomis sritimis (VPS vykdytoja, vadovaudamasi VPS nustatytomis VPS priemonių sąsajomis su minėtų ES politikų remiamomis sritimis, pareiškėjams teikia konsultacijas ir užtikrina, kad sąsajos vietos projekto paraiškoje būtų nurodytos tinkamai – atitiktų VPS nurodytus kodus) (24.8)</a:t>
            </a:r>
          </a:p>
          <a:p>
            <a:r>
              <a:rPr lang="lt-LT" sz="2000" dirty="0"/>
              <a:t>atitikti taikytinus ES ir nacionalinius standartus. &lt;...&gt; (24.9)</a:t>
            </a:r>
          </a:p>
          <a:p>
            <a:r>
              <a:rPr lang="lt-LT" sz="2000" dirty="0"/>
              <a:t>būti patirtos nepažeidžiant pirkimų tvarkos, nurodytos šių Taisyklių 139–144 punktuose; (24.10)</a:t>
            </a:r>
          </a:p>
          <a:p>
            <a:r>
              <a:rPr lang="lt-LT" sz="2000" dirty="0"/>
              <a:t>būti pagrįstos išlaidų pagrindimo ir išlaidų apmokėjimo įrodymo dokumentais. &lt;...&gt; (24.11)</a:t>
            </a:r>
          </a:p>
          <a:p>
            <a:r>
              <a:rPr lang="lt-LT" sz="2000" dirty="0"/>
              <a:t>būti patirtos tinkamu laikotarpių, kuris turi būti nurodytas Vietos projektų patvirtintame finansavimo sąlygų apraše, bet ne anksčiau kaip nuo vietos projekto pateikimo dienos ir ne vėliau kaip iki vietos projekto įgyvendinimo tinkamo laikotarpio pabaigos, išskyrus vietos projekto bendrąsias išlaidas. &lt;...&gt; (24.12)</a:t>
            </a:r>
          </a:p>
          <a:p>
            <a:endParaRPr lang="lt-LT" sz="2100" dirty="0"/>
          </a:p>
        </p:txBody>
      </p:sp>
      <p:pic>
        <p:nvPicPr>
          <p:cNvPr id="4" name="Picture 3">
            <a:extLst>
              <a:ext uri="{FF2B5EF4-FFF2-40B4-BE49-F238E27FC236}">
                <a16:creationId xmlns:a16="http://schemas.microsoft.com/office/drawing/2014/main" id="{BF9F8F62-E4A8-4F3D-8185-EB16B6C861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442080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DF3F8AB-9A26-48D8-86B7-5384D5E68B63}"/>
              </a:ext>
            </a:extLst>
          </p:cNvPr>
          <p:cNvSpPr/>
          <p:nvPr/>
        </p:nvSpPr>
        <p:spPr>
          <a:xfrm>
            <a:off x="569844" y="1590263"/>
            <a:ext cx="11039061" cy="3631763"/>
          </a:xfrm>
          <a:prstGeom prst="rect">
            <a:avLst/>
          </a:prstGeom>
        </p:spPr>
        <p:txBody>
          <a:bodyPr wrap="square">
            <a:spAutoFit/>
          </a:bodyPr>
          <a:lstStyle/>
          <a:p>
            <a:r>
              <a:rPr lang="lt-LT" dirty="0"/>
              <a:t>Tinkamų finansuoti vietos projektų išlaidų kategorijos: (27)</a:t>
            </a:r>
          </a:p>
          <a:p>
            <a:endParaRPr lang="lt-LT" dirty="0"/>
          </a:p>
          <a:p>
            <a:pPr marL="342900" indent="-342900">
              <a:buFont typeface="Arial" panose="020B0604020202020204" pitchFamily="34" charset="0"/>
              <a:buChar char="•"/>
            </a:pPr>
            <a:r>
              <a:rPr lang="lt-LT" dirty="0"/>
              <a:t>naujų prekių įsigijimas. Motorinės transporto priemonės įsigijimas yra tinkamos finansuoti išlaidos tik tuo atveju, jeigu: (27.1) </a:t>
            </a:r>
          </a:p>
          <a:p>
            <a:pPr marL="800100" lvl="1" indent="-342900">
              <a:buFont typeface="Arial" panose="020B0604020202020204" pitchFamily="34" charset="0"/>
              <a:buChar char="•"/>
            </a:pPr>
            <a:r>
              <a:rPr lang="lt-LT" sz="1600" dirty="0"/>
              <a:t>27.1.1. vietos projekto pagrindinė planuojama veikla – mobilioji prekyba VVG teritorijoje pagaminta produkcija arba pavėžėjimo paslaugos teikimas socialiai pažeidžiamiems ir socialiai atskirtiems asmenims, gyvenantiems VVG teritorijoje. </a:t>
            </a:r>
          </a:p>
          <a:p>
            <a:pPr marL="342900" indent="-342900">
              <a:buFont typeface="Arial" panose="020B0604020202020204" pitchFamily="34" charset="0"/>
              <a:buChar char="•"/>
            </a:pPr>
            <a:r>
              <a:rPr lang="lt-LT" dirty="0">
                <a:ea typeface="Calibri" panose="020F0502020204030204" pitchFamily="34" charset="0"/>
              </a:rPr>
              <a:t>darbų ir paslaugų įsigijimas; 27.2. </a:t>
            </a:r>
          </a:p>
          <a:p>
            <a:pPr marL="342900" indent="-342900">
              <a:buFont typeface="Arial" panose="020B0604020202020204" pitchFamily="34" charset="0"/>
              <a:buChar char="•"/>
            </a:pPr>
            <a:r>
              <a:rPr lang="lt-LT" dirty="0">
                <a:ea typeface="Calibri" panose="020F0502020204030204" pitchFamily="34" charset="0"/>
              </a:rPr>
              <a:t>vietos projekto bendrosios išlaidos &lt;...&gt; (27.3)</a:t>
            </a:r>
          </a:p>
          <a:p>
            <a:pPr marL="342900" indent="-342900">
              <a:buFont typeface="Arial" panose="020B0604020202020204" pitchFamily="34" charset="0"/>
              <a:buChar char="•"/>
            </a:pPr>
            <a:r>
              <a:rPr lang="lt-LT" dirty="0">
                <a:ea typeface="Times New Roman" panose="02020603050405020304" pitchFamily="18" charset="0"/>
              </a:rPr>
              <a:t>&lt;...&gt;Kai vietos projekto vykdytojas yra valstybės arba savivaldybės institucija ar įstaiga arba kitas viešasis juridinis asmuo, vykdantis valstybės ar savivaldybių veiklą, kaip ji apibrėžta Lietuvos Respublikos pridėtinės vertės mokesčio įstatymo 2 straipsnio 38 dalyje, PVM yra tinkamos finansuoti išlaidos. (27.4)</a:t>
            </a:r>
          </a:p>
          <a:p>
            <a:endParaRPr lang="lt-LT" dirty="0">
              <a:effectLst/>
              <a:ea typeface="Times New Roman" panose="02020603050405020304" pitchFamily="18" charset="0"/>
            </a:endParaRPr>
          </a:p>
          <a:p>
            <a:endParaRPr lang="lt-LT" dirty="0">
              <a:effectLst/>
              <a:ea typeface="Times New Roman" panose="02020603050405020304" pitchFamily="18" charset="0"/>
            </a:endParaRPr>
          </a:p>
        </p:txBody>
      </p:sp>
      <p:pic>
        <p:nvPicPr>
          <p:cNvPr id="5" name="Picture 4">
            <a:extLst>
              <a:ext uri="{FF2B5EF4-FFF2-40B4-BE49-F238E27FC236}">
                <a16:creationId xmlns:a16="http://schemas.microsoft.com/office/drawing/2014/main" id="{D57F766F-C5D8-40EC-AB56-0014836733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9949" y="6467061"/>
            <a:ext cx="2922051" cy="390939"/>
          </a:xfrm>
          <a:prstGeom prst="rect">
            <a:avLst/>
          </a:prstGeom>
        </p:spPr>
      </p:pic>
    </p:spTree>
    <p:extLst>
      <p:ext uri="{BB962C8B-B14F-4D97-AF65-F5344CB8AC3E}">
        <p14:creationId xmlns:p14="http://schemas.microsoft.com/office/powerpoint/2010/main" val="2437359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2474</Words>
  <Application>Microsoft Office PowerPoint</Application>
  <PresentationFormat>Widescreen</PresentationFormat>
  <Paragraphs>121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Office Theme</vt:lpstr>
      <vt:lpstr>VIETOS PROJEKTŲ, ĮGYVENDINAMŲ BENDRUOMENIŲ INICIJUOTOS VIETOS PLĖTROS BŪDU, ADMINISTRAVIMO TAISYKLĖS </vt:lpstr>
      <vt:lpstr>Viešųjų projektų pareiškėjams taikomos vietos projektų finansavimo sąlygos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Parengta pagal vietos projektų administravimo taisykles</dc:title>
  <dc:creator>Ignas Čekanauskas</dc:creator>
  <cp:lastModifiedBy>Ignas Čekanauskas</cp:lastModifiedBy>
  <cp:revision>19</cp:revision>
  <dcterms:created xsi:type="dcterms:W3CDTF">2017-09-11T10:39:56Z</dcterms:created>
  <dcterms:modified xsi:type="dcterms:W3CDTF">2017-09-11T18:48:42Z</dcterms:modified>
</cp:coreProperties>
</file>