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83" r:id="rId3"/>
    <p:sldId id="263" r:id="rId4"/>
    <p:sldId id="269" r:id="rId5"/>
    <p:sldId id="270" r:id="rId6"/>
    <p:sldId id="271" r:id="rId7"/>
    <p:sldId id="272" r:id="rId8"/>
    <p:sldId id="264" r:id="rId9"/>
    <p:sldId id="265" r:id="rId10"/>
    <p:sldId id="266" r:id="rId11"/>
    <p:sldId id="267" r:id="rId12"/>
    <p:sldId id="273" r:id="rId13"/>
    <p:sldId id="275" r:id="rId14"/>
    <p:sldId id="276" r:id="rId15"/>
    <p:sldId id="277" r:id="rId16"/>
    <p:sldId id="278" r:id="rId17"/>
    <p:sldId id="279" r:id="rId18"/>
    <p:sldId id="281" r:id="rId19"/>
    <p:sldId id="282" r:id="rId20"/>
    <p:sldId id="257" r:id="rId21"/>
    <p:sldId id="268" r:id="rId22"/>
    <p:sldId id="261" r:id="rId23"/>
    <p:sldId id="258" r:id="rId24"/>
    <p:sldId id="259" r:id="rId25"/>
    <p:sldId id="260" r:id="rId26"/>
    <p:sldId id="262" r:id="rId27"/>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1" autoAdjust="0"/>
    <p:restoredTop sz="94660"/>
  </p:normalViewPr>
  <p:slideViewPr>
    <p:cSldViewPr snapToGrid="0">
      <p:cViewPr varScale="1">
        <p:scale>
          <a:sx n="79" d="100"/>
          <a:sy n="79" d="100"/>
        </p:scale>
        <p:origin x="101" y="1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Antraštės vietos rezervavimo ženklas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os vietos rezervavimo ženklas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7D591E-E4D2-4C02-BFDB-1F372238FBE6}" type="datetimeFigureOut">
              <a:rPr lang="lt-LT" smtClean="0"/>
              <a:t>2021-11-16</a:t>
            </a:fld>
            <a:endParaRPr lang="lt-LT"/>
          </a:p>
        </p:txBody>
      </p:sp>
      <p:sp>
        <p:nvSpPr>
          <p:cNvPr id="4" name="Skaidrės vaizdo vietos rezervavimo ženkla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Pastabų vietos rezervavimo ženkl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6" name="Poraštės vietos rezervavimo ženklas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kaidrės numerio vietos rezervavimo ženklas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3FE2F-0ECA-45ED-8DBC-BDFCA6ED5C69}" type="slidenum">
              <a:rPr lang="lt-LT" smtClean="0"/>
              <a:t>‹#›</a:t>
            </a:fld>
            <a:endParaRPr lang="lt-LT"/>
          </a:p>
        </p:txBody>
      </p:sp>
    </p:spTree>
    <p:extLst>
      <p:ext uri="{BB962C8B-B14F-4D97-AF65-F5344CB8AC3E}">
        <p14:creationId xmlns:p14="http://schemas.microsoft.com/office/powerpoint/2010/main" val="877017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7466DE28-A548-4FBC-8730-A06D0643AF7D}" type="slidenum">
              <a:rPr lang="en-GB" altLang="lt-LT" smtClean="0">
                <a:latin typeface="Arial" panose="020B0604020202020204" pitchFamily="34" charset="0"/>
              </a:rPr>
              <a:pPr>
                <a:spcBef>
                  <a:spcPct val="0"/>
                </a:spcBef>
                <a:buClrTx/>
                <a:buFontTx/>
                <a:buNone/>
              </a:pPr>
              <a:t>3</a:t>
            </a:fld>
            <a:endParaRPr lang="en-GB" altLang="lt-LT">
              <a:latin typeface="Arial" panose="020B0604020202020204" pitchFamily="34" charset="0"/>
            </a:endParaRPr>
          </a:p>
        </p:txBody>
      </p:sp>
      <p:sp>
        <p:nvSpPr>
          <p:cNvPr id="28675" name="Rectangle 1"/>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t-LT" altLang="lt-LT"/>
          </a:p>
        </p:txBody>
      </p:sp>
    </p:spTree>
    <p:extLst>
      <p:ext uri="{BB962C8B-B14F-4D97-AF65-F5344CB8AC3E}">
        <p14:creationId xmlns:p14="http://schemas.microsoft.com/office/powerpoint/2010/main" val="882782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C382B454-D86F-451B-B482-F2CE34E67883}" type="slidenum">
              <a:rPr lang="en-GB" altLang="lt-LT" smtClean="0">
                <a:latin typeface="Arial" panose="020B0604020202020204" pitchFamily="34" charset="0"/>
              </a:rPr>
              <a:pPr>
                <a:spcBef>
                  <a:spcPct val="0"/>
                </a:spcBef>
                <a:buClrTx/>
                <a:buFontTx/>
                <a:buNone/>
              </a:pPr>
              <a:t>21</a:t>
            </a:fld>
            <a:endParaRPr lang="en-GB" altLang="lt-LT">
              <a:latin typeface="Arial" panose="020B0604020202020204" pitchFamily="34" charset="0"/>
            </a:endParaRPr>
          </a:p>
        </p:txBody>
      </p:sp>
      <p:sp>
        <p:nvSpPr>
          <p:cNvPr id="74755" name="Rectangle 1"/>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lt-LT" altLang="lt-LT"/>
          </a:p>
        </p:txBody>
      </p:sp>
    </p:spTree>
    <p:extLst>
      <p:ext uri="{BB962C8B-B14F-4D97-AF65-F5344CB8AC3E}">
        <p14:creationId xmlns:p14="http://schemas.microsoft.com/office/powerpoint/2010/main" val="1479153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vadinimo skaidrė">
    <p:spTree>
      <p:nvGrpSpPr>
        <p:cNvPr id="1" name=""/>
        <p:cNvGrpSpPr/>
        <p:nvPr/>
      </p:nvGrpSpPr>
      <p:grpSpPr>
        <a:xfrm>
          <a:off x="0" y="0"/>
          <a:ext cx="0" cy="0"/>
          <a:chOff x="0" y="0"/>
          <a:chExt cx="0" cy="0"/>
        </a:xfrm>
      </p:grpSpPr>
      <p:sp>
        <p:nvSpPr>
          <p:cNvPr id="2" name="Pavadinimas 1"/>
          <p:cNvSpPr>
            <a:spLocks noGrp="1"/>
          </p:cNvSpPr>
          <p:nvPr>
            <p:ph type="ctrTitle"/>
          </p:nvPr>
        </p:nvSpPr>
        <p:spPr>
          <a:xfrm>
            <a:off x="1524000" y="1122363"/>
            <a:ext cx="9144000" cy="2387600"/>
          </a:xfrm>
        </p:spPr>
        <p:txBody>
          <a:bodyPr anchor="b"/>
          <a:lstStyle>
            <a:lvl1pPr algn="ctr">
              <a:defRPr sz="6000"/>
            </a:lvl1pPr>
          </a:lstStyle>
          <a:p>
            <a:r>
              <a:rPr lang="lt-LT"/>
              <a:t>Spustelėję redag. ruoš. pavad. stilių</a:t>
            </a:r>
          </a:p>
        </p:txBody>
      </p:sp>
      <p:sp>
        <p:nvSpPr>
          <p:cNvPr id="3" name="Antrinis pavadinima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a:t>Spustelėję redag. ruoš. paantrš. stilių</a:t>
            </a:r>
          </a:p>
        </p:txBody>
      </p:sp>
      <p:sp>
        <p:nvSpPr>
          <p:cNvPr id="4" name="Datos vietos rezervavimo ženklas 3"/>
          <p:cNvSpPr>
            <a:spLocks noGrp="1"/>
          </p:cNvSpPr>
          <p:nvPr>
            <p:ph type="dt" sz="half" idx="10"/>
          </p:nvPr>
        </p:nvSpPr>
        <p:spPr/>
        <p:txBody>
          <a:bodyPr/>
          <a:lstStyle/>
          <a:p>
            <a:fld id="{BF1E0292-144C-4121-BBC4-AF8F049822F5}" type="datetimeFigureOut">
              <a:rPr lang="lt-LT" smtClean="0"/>
              <a:t>2021-11-16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93DD3C86-194B-44AD-96AD-3E9C078891FA}" type="slidenum">
              <a:rPr lang="lt-LT" smtClean="0"/>
              <a:t>‹#›</a:t>
            </a:fld>
            <a:endParaRPr lang="lt-LT"/>
          </a:p>
        </p:txBody>
      </p:sp>
    </p:spTree>
    <p:extLst>
      <p:ext uri="{BB962C8B-B14F-4D97-AF65-F5344CB8AC3E}">
        <p14:creationId xmlns:p14="http://schemas.microsoft.com/office/powerpoint/2010/main" val="336431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Vertikalaus teksto vietos rezervavimo ženklas 2"/>
          <p:cNvSpPr>
            <a:spLocks noGrp="1"/>
          </p:cNvSpPr>
          <p:nvPr>
            <p:ph type="body" orient="vert" idx="1"/>
          </p:nvPr>
        </p:nvSpPr>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BF1E0292-144C-4121-BBC4-AF8F049822F5}" type="datetimeFigureOut">
              <a:rPr lang="lt-LT" smtClean="0"/>
              <a:t>2021-11-16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93DD3C86-194B-44AD-96AD-3E9C078891FA}" type="slidenum">
              <a:rPr lang="lt-LT" smtClean="0"/>
              <a:t>‹#›</a:t>
            </a:fld>
            <a:endParaRPr lang="lt-LT"/>
          </a:p>
        </p:txBody>
      </p:sp>
    </p:spTree>
    <p:extLst>
      <p:ext uri="{BB962C8B-B14F-4D97-AF65-F5344CB8AC3E}">
        <p14:creationId xmlns:p14="http://schemas.microsoft.com/office/powerpoint/2010/main" val="44240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kalus pavadinimas 1"/>
          <p:cNvSpPr>
            <a:spLocks noGrp="1"/>
          </p:cNvSpPr>
          <p:nvPr>
            <p:ph type="title" orient="vert"/>
          </p:nvPr>
        </p:nvSpPr>
        <p:spPr>
          <a:xfrm>
            <a:off x="8724900" y="365125"/>
            <a:ext cx="2628900" cy="5811838"/>
          </a:xfrm>
        </p:spPr>
        <p:txBody>
          <a:bodyPr vert="eaVert"/>
          <a:lstStyle/>
          <a:p>
            <a:r>
              <a:rPr lang="lt-LT"/>
              <a:t>Spustelėję redag. ruoš. pavad. stilių</a:t>
            </a:r>
          </a:p>
        </p:txBody>
      </p:sp>
      <p:sp>
        <p:nvSpPr>
          <p:cNvPr id="3" name="Vertikalaus teksto vietos rezervavimo ženklas 2"/>
          <p:cNvSpPr>
            <a:spLocks noGrp="1"/>
          </p:cNvSpPr>
          <p:nvPr>
            <p:ph type="body" orient="vert" idx="1"/>
          </p:nvPr>
        </p:nvSpPr>
        <p:spPr>
          <a:xfrm>
            <a:off x="838200" y="365125"/>
            <a:ext cx="7734300" cy="5811838"/>
          </a:xfrm>
        </p:spPr>
        <p:txBody>
          <a:bodyPr vert="eaVert"/>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BF1E0292-144C-4121-BBC4-AF8F049822F5}" type="datetimeFigureOut">
              <a:rPr lang="lt-LT" smtClean="0"/>
              <a:t>2021-11-16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93DD3C86-194B-44AD-96AD-3E9C078891FA}" type="slidenum">
              <a:rPr lang="lt-LT" smtClean="0"/>
              <a:t>‹#›</a:t>
            </a:fld>
            <a:endParaRPr lang="lt-LT"/>
          </a:p>
        </p:txBody>
      </p:sp>
    </p:spTree>
    <p:extLst>
      <p:ext uri="{BB962C8B-B14F-4D97-AF65-F5344CB8AC3E}">
        <p14:creationId xmlns:p14="http://schemas.microsoft.com/office/powerpoint/2010/main" val="3137632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idx="1"/>
          </p:nvPr>
        </p:nvSpPr>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10"/>
          </p:nvPr>
        </p:nvSpPr>
        <p:spPr/>
        <p:txBody>
          <a:bodyPr/>
          <a:lstStyle/>
          <a:p>
            <a:fld id="{BF1E0292-144C-4121-BBC4-AF8F049822F5}" type="datetimeFigureOut">
              <a:rPr lang="lt-LT" smtClean="0"/>
              <a:t>2021-11-16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93DD3C86-194B-44AD-96AD-3E9C078891FA}" type="slidenum">
              <a:rPr lang="lt-LT" smtClean="0"/>
              <a:t>‹#›</a:t>
            </a:fld>
            <a:endParaRPr lang="lt-LT"/>
          </a:p>
        </p:txBody>
      </p:sp>
    </p:spTree>
    <p:extLst>
      <p:ext uri="{BB962C8B-B14F-4D97-AF65-F5344CB8AC3E}">
        <p14:creationId xmlns:p14="http://schemas.microsoft.com/office/powerpoint/2010/main" val="2617370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1850" y="1709738"/>
            <a:ext cx="10515600" cy="2852737"/>
          </a:xfrm>
        </p:spPr>
        <p:txBody>
          <a:bodyPr anchor="b"/>
          <a:lstStyle>
            <a:lvl1pPr>
              <a:defRPr sz="6000"/>
            </a:lvl1pPr>
          </a:lstStyle>
          <a:p>
            <a:r>
              <a:rPr lang="lt-LT"/>
              <a:t>Spustelėję redag. ruoš. pavad. stilių</a:t>
            </a:r>
          </a:p>
        </p:txBody>
      </p:sp>
      <p:sp>
        <p:nvSpPr>
          <p:cNvPr id="3" name="Teksto vietos rezervavimo ženklas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a:t>Spustelėję redag. ruoš. teksto stilių</a:t>
            </a:r>
          </a:p>
        </p:txBody>
      </p:sp>
      <p:sp>
        <p:nvSpPr>
          <p:cNvPr id="4" name="Datos vietos rezervavimo ženklas 3"/>
          <p:cNvSpPr>
            <a:spLocks noGrp="1"/>
          </p:cNvSpPr>
          <p:nvPr>
            <p:ph type="dt" sz="half" idx="10"/>
          </p:nvPr>
        </p:nvSpPr>
        <p:spPr/>
        <p:txBody>
          <a:bodyPr/>
          <a:lstStyle/>
          <a:p>
            <a:fld id="{BF1E0292-144C-4121-BBC4-AF8F049822F5}" type="datetimeFigureOut">
              <a:rPr lang="lt-LT" smtClean="0"/>
              <a:t>2021-11-16</a:t>
            </a:fld>
            <a:endParaRPr lang="lt-LT"/>
          </a:p>
        </p:txBody>
      </p:sp>
      <p:sp>
        <p:nvSpPr>
          <p:cNvPr id="5" name="Poraštės vietos rezervavimo ženklas 4"/>
          <p:cNvSpPr>
            <a:spLocks noGrp="1"/>
          </p:cNvSpPr>
          <p:nvPr>
            <p:ph type="ftr" sz="quarter" idx="11"/>
          </p:nvPr>
        </p:nvSpPr>
        <p:spPr/>
        <p:txBody>
          <a:bodyPr/>
          <a:lstStyle/>
          <a:p>
            <a:endParaRPr lang="lt-LT"/>
          </a:p>
        </p:txBody>
      </p:sp>
      <p:sp>
        <p:nvSpPr>
          <p:cNvPr id="6" name="Skaidrės numerio vietos rezervavimo ženklas 5"/>
          <p:cNvSpPr>
            <a:spLocks noGrp="1"/>
          </p:cNvSpPr>
          <p:nvPr>
            <p:ph type="sldNum" sz="quarter" idx="12"/>
          </p:nvPr>
        </p:nvSpPr>
        <p:spPr/>
        <p:txBody>
          <a:bodyPr/>
          <a:lstStyle/>
          <a:p>
            <a:fld id="{93DD3C86-194B-44AD-96AD-3E9C078891FA}" type="slidenum">
              <a:rPr lang="lt-LT" smtClean="0"/>
              <a:t>‹#›</a:t>
            </a:fld>
            <a:endParaRPr lang="lt-LT"/>
          </a:p>
        </p:txBody>
      </p:sp>
    </p:spTree>
    <p:extLst>
      <p:ext uri="{BB962C8B-B14F-4D97-AF65-F5344CB8AC3E}">
        <p14:creationId xmlns:p14="http://schemas.microsoft.com/office/powerpoint/2010/main" val="1753655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Turinio vietos rezervavimo ženklas 2"/>
          <p:cNvSpPr>
            <a:spLocks noGrp="1"/>
          </p:cNvSpPr>
          <p:nvPr>
            <p:ph sz="half" idx="1"/>
          </p:nvPr>
        </p:nvSpPr>
        <p:spPr>
          <a:xfrm>
            <a:off x="838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urinio vietos rezervavimo ženklas 3"/>
          <p:cNvSpPr>
            <a:spLocks noGrp="1"/>
          </p:cNvSpPr>
          <p:nvPr>
            <p:ph sz="half" idx="2"/>
          </p:nvPr>
        </p:nvSpPr>
        <p:spPr>
          <a:xfrm>
            <a:off x="6172200" y="1825625"/>
            <a:ext cx="5181600" cy="435133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Datos vietos rezervavimo ženklas 4"/>
          <p:cNvSpPr>
            <a:spLocks noGrp="1"/>
          </p:cNvSpPr>
          <p:nvPr>
            <p:ph type="dt" sz="half" idx="10"/>
          </p:nvPr>
        </p:nvSpPr>
        <p:spPr/>
        <p:txBody>
          <a:bodyPr/>
          <a:lstStyle/>
          <a:p>
            <a:fld id="{BF1E0292-144C-4121-BBC4-AF8F049822F5}" type="datetimeFigureOut">
              <a:rPr lang="lt-LT" smtClean="0"/>
              <a:t>2021-11-16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93DD3C86-194B-44AD-96AD-3E9C078891FA}" type="slidenum">
              <a:rPr lang="lt-LT" smtClean="0"/>
              <a:t>‹#›</a:t>
            </a:fld>
            <a:endParaRPr lang="lt-LT"/>
          </a:p>
        </p:txBody>
      </p:sp>
    </p:spTree>
    <p:extLst>
      <p:ext uri="{BB962C8B-B14F-4D97-AF65-F5344CB8AC3E}">
        <p14:creationId xmlns:p14="http://schemas.microsoft.com/office/powerpoint/2010/main" val="2716396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365125"/>
            <a:ext cx="10515600" cy="1325563"/>
          </a:xfrm>
        </p:spPr>
        <p:txBody>
          <a:bodyPr/>
          <a:lstStyle/>
          <a:p>
            <a:r>
              <a:rPr lang="lt-LT"/>
              <a:t>Spustelėję redag. ruoš. pavad. stilių</a:t>
            </a:r>
          </a:p>
        </p:txBody>
      </p:sp>
      <p:sp>
        <p:nvSpPr>
          <p:cNvPr id="3" name="Teksto vietos rezervavimo ženklas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4" name="Turinio vietos rezervavimo ženklas 3"/>
          <p:cNvSpPr>
            <a:spLocks noGrp="1"/>
          </p:cNvSpPr>
          <p:nvPr>
            <p:ph sz="half" idx="2"/>
          </p:nvPr>
        </p:nvSpPr>
        <p:spPr>
          <a:xfrm>
            <a:off x="839788" y="2505075"/>
            <a:ext cx="5157787"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5" name="Teksto vietos rezervavimo ženklas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a:t>Spustelėję redag. ruoš. teksto stilių</a:t>
            </a:r>
          </a:p>
        </p:txBody>
      </p:sp>
      <p:sp>
        <p:nvSpPr>
          <p:cNvPr id="6" name="Turinio vietos rezervavimo ženklas 5"/>
          <p:cNvSpPr>
            <a:spLocks noGrp="1"/>
          </p:cNvSpPr>
          <p:nvPr>
            <p:ph sz="quarter" idx="4"/>
          </p:nvPr>
        </p:nvSpPr>
        <p:spPr>
          <a:xfrm>
            <a:off x="6172200" y="2505075"/>
            <a:ext cx="5183188" cy="3684588"/>
          </a:xfrm>
        </p:spPr>
        <p:txBody>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7" name="Datos vietos rezervavimo ženklas 6"/>
          <p:cNvSpPr>
            <a:spLocks noGrp="1"/>
          </p:cNvSpPr>
          <p:nvPr>
            <p:ph type="dt" sz="half" idx="10"/>
          </p:nvPr>
        </p:nvSpPr>
        <p:spPr/>
        <p:txBody>
          <a:bodyPr/>
          <a:lstStyle/>
          <a:p>
            <a:fld id="{BF1E0292-144C-4121-BBC4-AF8F049822F5}" type="datetimeFigureOut">
              <a:rPr lang="lt-LT" smtClean="0"/>
              <a:t>2021-11-16</a:t>
            </a:fld>
            <a:endParaRPr lang="lt-LT"/>
          </a:p>
        </p:txBody>
      </p:sp>
      <p:sp>
        <p:nvSpPr>
          <p:cNvPr id="8" name="Poraštės vietos rezervavimo ženklas 7"/>
          <p:cNvSpPr>
            <a:spLocks noGrp="1"/>
          </p:cNvSpPr>
          <p:nvPr>
            <p:ph type="ftr" sz="quarter" idx="11"/>
          </p:nvPr>
        </p:nvSpPr>
        <p:spPr/>
        <p:txBody>
          <a:bodyPr/>
          <a:lstStyle/>
          <a:p>
            <a:endParaRPr lang="lt-LT"/>
          </a:p>
        </p:txBody>
      </p:sp>
      <p:sp>
        <p:nvSpPr>
          <p:cNvPr id="9" name="Skaidrės numerio vietos rezervavimo ženklas 8"/>
          <p:cNvSpPr>
            <a:spLocks noGrp="1"/>
          </p:cNvSpPr>
          <p:nvPr>
            <p:ph type="sldNum" sz="quarter" idx="12"/>
          </p:nvPr>
        </p:nvSpPr>
        <p:spPr/>
        <p:txBody>
          <a:bodyPr/>
          <a:lstStyle/>
          <a:p>
            <a:fld id="{93DD3C86-194B-44AD-96AD-3E9C078891FA}" type="slidenum">
              <a:rPr lang="lt-LT" smtClean="0"/>
              <a:t>‹#›</a:t>
            </a:fld>
            <a:endParaRPr lang="lt-LT"/>
          </a:p>
        </p:txBody>
      </p:sp>
    </p:spTree>
    <p:extLst>
      <p:ext uri="{BB962C8B-B14F-4D97-AF65-F5344CB8AC3E}">
        <p14:creationId xmlns:p14="http://schemas.microsoft.com/office/powerpoint/2010/main" val="2796608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a:t>Spustelėję redag. ruoš. pavad. stilių</a:t>
            </a:r>
          </a:p>
        </p:txBody>
      </p:sp>
      <p:sp>
        <p:nvSpPr>
          <p:cNvPr id="3" name="Datos vietos rezervavimo ženklas 2"/>
          <p:cNvSpPr>
            <a:spLocks noGrp="1"/>
          </p:cNvSpPr>
          <p:nvPr>
            <p:ph type="dt" sz="half" idx="10"/>
          </p:nvPr>
        </p:nvSpPr>
        <p:spPr/>
        <p:txBody>
          <a:bodyPr/>
          <a:lstStyle/>
          <a:p>
            <a:fld id="{BF1E0292-144C-4121-BBC4-AF8F049822F5}" type="datetimeFigureOut">
              <a:rPr lang="lt-LT" smtClean="0"/>
              <a:t>2021-11-16</a:t>
            </a:fld>
            <a:endParaRPr lang="lt-LT"/>
          </a:p>
        </p:txBody>
      </p:sp>
      <p:sp>
        <p:nvSpPr>
          <p:cNvPr id="4" name="Poraštės vietos rezervavimo ženklas 3"/>
          <p:cNvSpPr>
            <a:spLocks noGrp="1"/>
          </p:cNvSpPr>
          <p:nvPr>
            <p:ph type="ftr" sz="quarter" idx="11"/>
          </p:nvPr>
        </p:nvSpPr>
        <p:spPr/>
        <p:txBody>
          <a:bodyPr/>
          <a:lstStyle/>
          <a:p>
            <a:endParaRPr lang="lt-LT"/>
          </a:p>
        </p:txBody>
      </p:sp>
      <p:sp>
        <p:nvSpPr>
          <p:cNvPr id="5" name="Skaidrės numerio vietos rezervavimo ženklas 4"/>
          <p:cNvSpPr>
            <a:spLocks noGrp="1"/>
          </p:cNvSpPr>
          <p:nvPr>
            <p:ph type="sldNum" sz="quarter" idx="12"/>
          </p:nvPr>
        </p:nvSpPr>
        <p:spPr/>
        <p:txBody>
          <a:bodyPr/>
          <a:lstStyle/>
          <a:p>
            <a:fld id="{93DD3C86-194B-44AD-96AD-3E9C078891FA}" type="slidenum">
              <a:rPr lang="lt-LT" smtClean="0"/>
              <a:t>‹#›</a:t>
            </a:fld>
            <a:endParaRPr lang="lt-LT"/>
          </a:p>
        </p:txBody>
      </p:sp>
    </p:spTree>
    <p:extLst>
      <p:ext uri="{BB962C8B-B14F-4D97-AF65-F5344CB8AC3E}">
        <p14:creationId xmlns:p14="http://schemas.microsoft.com/office/powerpoint/2010/main" val="3800605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os vietos rezervavimo ženklas 1"/>
          <p:cNvSpPr>
            <a:spLocks noGrp="1"/>
          </p:cNvSpPr>
          <p:nvPr>
            <p:ph type="dt" sz="half" idx="10"/>
          </p:nvPr>
        </p:nvSpPr>
        <p:spPr/>
        <p:txBody>
          <a:bodyPr/>
          <a:lstStyle/>
          <a:p>
            <a:fld id="{BF1E0292-144C-4121-BBC4-AF8F049822F5}" type="datetimeFigureOut">
              <a:rPr lang="lt-LT" smtClean="0"/>
              <a:t>2021-11-16</a:t>
            </a:fld>
            <a:endParaRPr lang="lt-LT"/>
          </a:p>
        </p:txBody>
      </p:sp>
      <p:sp>
        <p:nvSpPr>
          <p:cNvPr id="3" name="Poraštės vietos rezervavimo ženklas 2"/>
          <p:cNvSpPr>
            <a:spLocks noGrp="1"/>
          </p:cNvSpPr>
          <p:nvPr>
            <p:ph type="ftr" sz="quarter" idx="11"/>
          </p:nvPr>
        </p:nvSpPr>
        <p:spPr/>
        <p:txBody>
          <a:bodyPr/>
          <a:lstStyle/>
          <a:p>
            <a:endParaRPr lang="lt-LT"/>
          </a:p>
        </p:txBody>
      </p:sp>
      <p:sp>
        <p:nvSpPr>
          <p:cNvPr id="4" name="Skaidrės numerio vietos rezervavimo ženklas 3"/>
          <p:cNvSpPr>
            <a:spLocks noGrp="1"/>
          </p:cNvSpPr>
          <p:nvPr>
            <p:ph type="sldNum" sz="quarter" idx="12"/>
          </p:nvPr>
        </p:nvSpPr>
        <p:spPr/>
        <p:txBody>
          <a:bodyPr/>
          <a:lstStyle/>
          <a:p>
            <a:fld id="{93DD3C86-194B-44AD-96AD-3E9C078891FA}" type="slidenum">
              <a:rPr lang="lt-LT" smtClean="0"/>
              <a:t>‹#›</a:t>
            </a:fld>
            <a:endParaRPr lang="lt-LT"/>
          </a:p>
        </p:txBody>
      </p:sp>
    </p:spTree>
    <p:extLst>
      <p:ext uri="{BB962C8B-B14F-4D97-AF65-F5344CB8AC3E}">
        <p14:creationId xmlns:p14="http://schemas.microsoft.com/office/powerpoint/2010/main" val="3046719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Turinio vietos rezervavimo ženklas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BF1E0292-144C-4121-BBC4-AF8F049822F5}" type="datetimeFigureOut">
              <a:rPr lang="lt-LT" smtClean="0"/>
              <a:t>2021-11-16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93DD3C86-194B-44AD-96AD-3E9C078891FA}" type="slidenum">
              <a:rPr lang="lt-LT" smtClean="0"/>
              <a:t>‹#›</a:t>
            </a:fld>
            <a:endParaRPr lang="lt-LT"/>
          </a:p>
        </p:txBody>
      </p:sp>
    </p:spTree>
    <p:extLst>
      <p:ext uri="{BB962C8B-B14F-4D97-AF65-F5344CB8AC3E}">
        <p14:creationId xmlns:p14="http://schemas.microsoft.com/office/powerpoint/2010/main" val="99650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Pavadinimas 1"/>
          <p:cNvSpPr>
            <a:spLocks noGrp="1"/>
          </p:cNvSpPr>
          <p:nvPr>
            <p:ph type="title"/>
          </p:nvPr>
        </p:nvSpPr>
        <p:spPr>
          <a:xfrm>
            <a:off x="839788" y="457200"/>
            <a:ext cx="3932237" cy="1600200"/>
          </a:xfrm>
        </p:spPr>
        <p:txBody>
          <a:bodyPr anchor="b"/>
          <a:lstStyle>
            <a:lvl1pPr>
              <a:defRPr sz="3200"/>
            </a:lvl1pPr>
          </a:lstStyle>
          <a:p>
            <a:r>
              <a:rPr lang="lt-LT"/>
              <a:t>Spustelėję redag. ruoš. pavad. stilių</a:t>
            </a:r>
          </a:p>
        </p:txBody>
      </p:sp>
      <p:sp>
        <p:nvSpPr>
          <p:cNvPr id="3" name="Paveikslėlio vietos rezervavimo ženklas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t-LT"/>
          </a:p>
        </p:txBody>
      </p:sp>
      <p:sp>
        <p:nvSpPr>
          <p:cNvPr id="4" name="Teksto vietos rezervavimo ženklas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a:t>Spustelėję redag. ruoš. teksto stilių</a:t>
            </a:r>
          </a:p>
        </p:txBody>
      </p:sp>
      <p:sp>
        <p:nvSpPr>
          <p:cNvPr id="5" name="Datos vietos rezervavimo ženklas 4"/>
          <p:cNvSpPr>
            <a:spLocks noGrp="1"/>
          </p:cNvSpPr>
          <p:nvPr>
            <p:ph type="dt" sz="half" idx="10"/>
          </p:nvPr>
        </p:nvSpPr>
        <p:spPr/>
        <p:txBody>
          <a:bodyPr/>
          <a:lstStyle/>
          <a:p>
            <a:fld id="{BF1E0292-144C-4121-BBC4-AF8F049822F5}" type="datetimeFigureOut">
              <a:rPr lang="lt-LT" smtClean="0"/>
              <a:t>2021-11-16</a:t>
            </a:fld>
            <a:endParaRPr lang="lt-LT"/>
          </a:p>
        </p:txBody>
      </p:sp>
      <p:sp>
        <p:nvSpPr>
          <p:cNvPr id="6" name="Poraštės vietos rezervavimo ženklas 5"/>
          <p:cNvSpPr>
            <a:spLocks noGrp="1"/>
          </p:cNvSpPr>
          <p:nvPr>
            <p:ph type="ftr" sz="quarter" idx="11"/>
          </p:nvPr>
        </p:nvSpPr>
        <p:spPr/>
        <p:txBody>
          <a:bodyPr/>
          <a:lstStyle/>
          <a:p>
            <a:endParaRPr lang="lt-LT"/>
          </a:p>
        </p:txBody>
      </p:sp>
      <p:sp>
        <p:nvSpPr>
          <p:cNvPr id="7" name="Skaidrės numerio vietos rezervavimo ženklas 6"/>
          <p:cNvSpPr>
            <a:spLocks noGrp="1"/>
          </p:cNvSpPr>
          <p:nvPr>
            <p:ph type="sldNum" sz="quarter" idx="12"/>
          </p:nvPr>
        </p:nvSpPr>
        <p:spPr/>
        <p:txBody>
          <a:bodyPr/>
          <a:lstStyle/>
          <a:p>
            <a:fld id="{93DD3C86-194B-44AD-96AD-3E9C078891FA}" type="slidenum">
              <a:rPr lang="lt-LT" smtClean="0"/>
              <a:t>‹#›</a:t>
            </a:fld>
            <a:endParaRPr lang="lt-LT"/>
          </a:p>
        </p:txBody>
      </p:sp>
    </p:spTree>
    <p:extLst>
      <p:ext uri="{BB962C8B-B14F-4D97-AF65-F5344CB8AC3E}">
        <p14:creationId xmlns:p14="http://schemas.microsoft.com/office/powerpoint/2010/main" val="565261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avadinimo vietos rezervavimo ženkla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t-LT"/>
              <a:t>Spustelėję redag. ruoš. pavad. stilių</a:t>
            </a:r>
          </a:p>
        </p:txBody>
      </p:sp>
      <p:sp>
        <p:nvSpPr>
          <p:cNvPr id="3" name="Teksto vietos rezervavimo ženklas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t-LT"/>
              <a:t>Spustelėję redag. ruoš. teksto stilių</a:t>
            </a:r>
          </a:p>
          <a:p>
            <a:pPr lvl="1"/>
            <a:r>
              <a:rPr lang="lt-LT"/>
              <a:t>Antras lygmuo</a:t>
            </a:r>
          </a:p>
          <a:p>
            <a:pPr lvl="2"/>
            <a:r>
              <a:rPr lang="lt-LT"/>
              <a:t>Trečias lygmuo</a:t>
            </a:r>
          </a:p>
          <a:p>
            <a:pPr lvl="3"/>
            <a:r>
              <a:rPr lang="lt-LT"/>
              <a:t>Ketvirtas lygmuo</a:t>
            </a:r>
          </a:p>
          <a:p>
            <a:pPr lvl="4"/>
            <a:r>
              <a:rPr lang="lt-LT"/>
              <a:t>Penktas lygmuo</a:t>
            </a:r>
          </a:p>
        </p:txBody>
      </p:sp>
      <p:sp>
        <p:nvSpPr>
          <p:cNvPr id="4" name="Datos vietos rezervavimo ženklas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1E0292-144C-4121-BBC4-AF8F049822F5}" type="datetimeFigureOut">
              <a:rPr lang="lt-LT" smtClean="0"/>
              <a:t>2021-11-16</a:t>
            </a:fld>
            <a:endParaRPr lang="lt-LT"/>
          </a:p>
        </p:txBody>
      </p:sp>
      <p:sp>
        <p:nvSpPr>
          <p:cNvPr id="5" name="Poraštės vietos rezervavimo ženklas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kaidrės numerio vietos rezervavimo ženklas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DD3C86-194B-44AD-96AD-3E9C078891FA}" type="slidenum">
              <a:rPr lang="lt-LT" smtClean="0"/>
              <a:t>‹#›</a:t>
            </a:fld>
            <a:endParaRPr lang="lt-LT"/>
          </a:p>
        </p:txBody>
      </p:sp>
    </p:spTree>
    <p:extLst>
      <p:ext uri="{BB962C8B-B14F-4D97-AF65-F5344CB8AC3E}">
        <p14:creationId xmlns:p14="http://schemas.microsoft.com/office/powerpoint/2010/main" val="22249351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lvbos.l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a:xfrm>
            <a:off x="773336" y="1946611"/>
            <a:ext cx="10887075" cy="3681457"/>
          </a:xfrm>
        </p:spPr>
        <p:txBody>
          <a:bodyPr>
            <a:normAutofit/>
          </a:bodyPr>
          <a:lstStyle/>
          <a:p>
            <a:r>
              <a:rPr lang="lt-LT" sz="2800" b="1" dirty="0">
                <a:latin typeface="Times New Roman" panose="02020603050405020304" pitchFamily="18" charset="0"/>
                <a:cs typeface="Times New Roman" panose="02020603050405020304" pitchFamily="18" charset="0"/>
              </a:rPr>
              <a:t>Lietuvos vietos bendruomenių organizacijų sąjunga,</a:t>
            </a:r>
            <a:br>
              <a:rPr lang="lt-LT" sz="2800" b="1" dirty="0">
                <a:latin typeface="Times New Roman" panose="02020603050405020304" pitchFamily="18" charset="0"/>
                <a:cs typeface="Times New Roman" panose="02020603050405020304" pitchFamily="18" charset="0"/>
              </a:rPr>
            </a:br>
            <a:r>
              <a:rPr lang="lt-LT" sz="2800" b="1" dirty="0">
                <a:latin typeface="Times New Roman" panose="02020603050405020304" pitchFamily="18" charset="0"/>
                <a:cs typeface="Times New Roman" panose="02020603050405020304" pitchFamily="18" charset="0"/>
              </a:rPr>
              <a:t>Nacionalinė ir savivaldybių bendruomeninių organizacijų tarybos: </a:t>
            </a:r>
            <a:br>
              <a:rPr lang="lt-LT" sz="2800" b="1" dirty="0">
                <a:latin typeface="Times New Roman" panose="02020603050405020304" pitchFamily="18" charset="0"/>
                <a:cs typeface="Times New Roman" panose="02020603050405020304" pitchFamily="18" charset="0"/>
              </a:rPr>
            </a:br>
            <a:r>
              <a:rPr lang="lt-LT" sz="2800" b="1" dirty="0">
                <a:latin typeface="Times New Roman" panose="02020603050405020304" pitchFamily="18" charset="0"/>
                <a:cs typeface="Times New Roman" panose="02020603050405020304" pitchFamily="18" charset="0"/>
              </a:rPr>
              <a:t>2021 metų situacija</a:t>
            </a:r>
            <a:br>
              <a:rPr lang="lt-LT" sz="2800" b="1" dirty="0">
                <a:latin typeface="Times New Roman" panose="02020603050405020304" pitchFamily="18" charset="0"/>
                <a:cs typeface="Times New Roman" panose="02020603050405020304" pitchFamily="18" charset="0"/>
              </a:rPr>
            </a:br>
            <a:br>
              <a:rPr lang="lt-LT" sz="2800" b="1" dirty="0">
                <a:latin typeface="Times New Roman" panose="02020603050405020304" pitchFamily="18" charset="0"/>
                <a:cs typeface="Times New Roman" panose="02020603050405020304" pitchFamily="18" charset="0"/>
              </a:rPr>
            </a:br>
            <a:br>
              <a:rPr lang="lt-LT" sz="4000" b="1" dirty="0">
                <a:latin typeface="Times New Roman" panose="02020603050405020304" pitchFamily="18" charset="0"/>
                <a:cs typeface="Times New Roman" panose="02020603050405020304" pitchFamily="18" charset="0"/>
              </a:rPr>
            </a:br>
            <a:r>
              <a:rPr lang="lt-LT" sz="2800" b="1" dirty="0" err="1">
                <a:latin typeface="Times New Roman" panose="02020603050405020304" pitchFamily="18" charset="0"/>
                <a:cs typeface="Times New Roman" panose="02020603050405020304" pitchFamily="18" charset="0"/>
              </a:rPr>
              <a:t>R.Navickas</a:t>
            </a:r>
            <a:r>
              <a:rPr lang="lt-LT" sz="2800" b="1" dirty="0">
                <a:latin typeface="Times New Roman" panose="02020603050405020304" pitchFamily="18" charset="0"/>
                <a:cs typeface="Times New Roman" panose="02020603050405020304" pitchFamily="18" charset="0"/>
              </a:rPr>
              <a:t>, Nacionalinės bendruomeninių organizacijų tarybos pirmininkas,</a:t>
            </a:r>
            <a:br>
              <a:rPr lang="lt-LT" sz="2800" b="1" dirty="0">
                <a:latin typeface="Times New Roman" panose="02020603050405020304" pitchFamily="18" charset="0"/>
                <a:cs typeface="Times New Roman" panose="02020603050405020304" pitchFamily="18" charset="0"/>
              </a:rPr>
            </a:br>
            <a:r>
              <a:rPr lang="lt-LT" sz="2800" b="1" dirty="0">
                <a:latin typeface="Times New Roman" panose="02020603050405020304" pitchFamily="18" charset="0"/>
                <a:cs typeface="Times New Roman" panose="02020603050405020304" pitchFamily="18" charset="0"/>
              </a:rPr>
              <a:t>2021 1</a:t>
            </a:r>
            <a:r>
              <a:rPr lang="en-US" sz="2800" b="1" dirty="0">
                <a:latin typeface="Times New Roman" panose="02020603050405020304" pitchFamily="18" charset="0"/>
                <a:cs typeface="Times New Roman" panose="02020603050405020304" pitchFamily="18" charset="0"/>
              </a:rPr>
              <a:t>1 1</a:t>
            </a:r>
            <a:r>
              <a:rPr lang="lt-LT" sz="2800" b="1">
                <a:latin typeface="Times New Roman" panose="02020603050405020304" pitchFamily="18" charset="0"/>
                <a:cs typeface="Times New Roman" panose="02020603050405020304" pitchFamily="18" charset="0"/>
              </a:rPr>
              <a:t>6</a:t>
            </a:r>
            <a:endParaRPr lang="lt-LT" sz="2800" b="1"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405" y="522802"/>
            <a:ext cx="4935537" cy="1044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23509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285751" y="871539"/>
            <a:ext cx="11015662" cy="4678204"/>
          </a:xfrm>
          <a:prstGeom prst="rect">
            <a:avLst/>
          </a:prstGeom>
        </p:spPr>
        <p:txBody>
          <a:bodyPr wrap="square">
            <a:spAutoFit/>
          </a:bodyPr>
          <a:lstStyle/>
          <a:p>
            <a:pPr marL="342900" lvl="0" indent="-342900" algn="just">
              <a:spcAft>
                <a:spcPts val="600"/>
              </a:spcAft>
              <a:buFont typeface="Symbol" panose="05050102010706020507" pitchFamily="18" charset="2"/>
              <a:buChar char=""/>
            </a:pPr>
            <a:r>
              <a:rPr lang="lt-LT" sz="2400" kern="50" dirty="0">
                <a:effectLst/>
                <a:latin typeface="Times New Roman" panose="02020603050405020304" pitchFamily="18" charset="0"/>
                <a:ea typeface="Calibri" panose="020F0502020204030204" pitchFamily="34" charset="0"/>
              </a:rPr>
              <a:t>Vidaus reikalų ministerijai, kaip formuojančiai, organizuojančiai, koordinuojančiai ir kontroliuojančiai bendrą valstybės politiką vietos savivaldos srityje, </a:t>
            </a:r>
            <a:r>
              <a:rPr lang="lt-LT" sz="2400" b="1" kern="50" dirty="0">
                <a:effectLst/>
                <a:latin typeface="Times New Roman" panose="02020603050405020304" pitchFamily="18" charset="0"/>
                <a:ea typeface="Calibri" panose="020F0502020204030204" pitchFamily="34" charset="0"/>
              </a:rPr>
              <a:t>parengti Dalyvaujamojo biudžeto įgyvendinimo visose savivaldybėse gaires</a:t>
            </a:r>
            <a:r>
              <a:rPr lang="lt-LT" sz="2400" kern="50" dirty="0">
                <a:effectLst/>
                <a:latin typeface="Times New Roman" panose="02020603050405020304" pitchFamily="18" charset="0"/>
                <a:ea typeface="Calibri" panose="020F0502020204030204" pitchFamily="34" charset="0"/>
              </a:rPr>
              <a:t>, nustatant priemonei skirto finansavimo augimo standartą ir dinamiką iki 2030 m.</a:t>
            </a:r>
          </a:p>
          <a:p>
            <a:pPr lvl="0" algn="just">
              <a:spcAft>
                <a:spcPts val="600"/>
              </a:spcAft>
            </a:pPr>
            <a:endParaRPr lang="lt-LT" sz="2400" kern="50" dirty="0">
              <a:effectLst/>
              <a:latin typeface="Times New Roman" panose="02020603050405020304" pitchFamily="18" charset="0"/>
              <a:ea typeface="Calibri" panose="020F0502020204030204" pitchFamily="34" charset="0"/>
            </a:endParaRPr>
          </a:p>
          <a:p>
            <a:pPr marL="342900" lvl="0" indent="-342900" algn="just">
              <a:spcAft>
                <a:spcPts val="600"/>
              </a:spcAft>
              <a:buFont typeface="Symbol" panose="05050102010706020507" pitchFamily="18" charset="2"/>
              <a:buChar char=""/>
            </a:pPr>
            <a:r>
              <a:rPr lang="lt-LT" sz="2400" kern="50" dirty="0">
                <a:effectLst/>
                <a:latin typeface="Times New Roman" panose="02020603050405020304" pitchFamily="18" charset="0"/>
                <a:ea typeface="Calibri" panose="020F0502020204030204" pitchFamily="34" charset="0"/>
              </a:rPr>
              <a:t>Dviejų viešosios valdžios sistemų – valstybės valdymo ir vietos savivaldos – kompetencijų paskirstymo ir efektyvios sąveikos problemos akivaizdžios. Lietuvos Vietos savivaldos įstatymas taisytas bent 70 kartų, tačiau situacija vietos bendruomenės, seniūnijų ir savivaldybės atžvilgiu tik blogėja. </a:t>
            </a:r>
            <a:r>
              <a:rPr lang="lt-LT" sz="2400" b="1" kern="50" dirty="0">
                <a:effectLst/>
                <a:latin typeface="Times New Roman" panose="02020603050405020304" pitchFamily="18" charset="0"/>
                <a:ea typeface="Calibri" panose="020F0502020204030204" pitchFamily="34" charset="0"/>
              </a:rPr>
              <a:t>Būtina sudaryti teisines sąlygas savivaldybių bei seniūnijų savarankiškumui, stiprinti jų kompetencijas, skatinti atsakomybę, užtikrinti deramą finansavimą, susietą su veiklos rezultatais.</a:t>
            </a:r>
            <a:endParaRPr lang="lt-LT" sz="2400" kern="5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000592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942975" y="1128370"/>
            <a:ext cx="10287000" cy="5047536"/>
          </a:xfrm>
          <a:prstGeom prst="rect">
            <a:avLst/>
          </a:prstGeom>
        </p:spPr>
        <p:txBody>
          <a:bodyPr wrap="square">
            <a:spAutoFit/>
          </a:bodyPr>
          <a:lstStyle/>
          <a:p>
            <a:pPr marL="342900" lvl="0" indent="-342900" algn="just">
              <a:spcAft>
                <a:spcPts val="600"/>
              </a:spcAft>
              <a:buFont typeface="Symbol" panose="05050102010706020507" pitchFamily="18" charset="2"/>
              <a:buChar char=""/>
            </a:pPr>
            <a:r>
              <a:rPr lang="lt-LT" sz="2400" kern="50" dirty="0">
                <a:effectLst/>
                <a:latin typeface="Times New Roman" panose="02020603050405020304" pitchFamily="18" charset="0"/>
                <a:ea typeface="Calibri" panose="020F0502020204030204" pitchFamily="34" charset="0"/>
              </a:rPr>
              <a:t>Stiprinti vietos bendruomeninių organizacijų vaidmenį, kuriant, nustatant prioritetus ir įgyvendinant naujojo etapo </a:t>
            </a:r>
            <a:r>
              <a:rPr lang="lt-LT" sz="2400" b="1" kern="50" dirty="0">
                <a:effectLst/>
                <a:latin typeface="Times New Roman" panose="02020603050405020304" pitchFamily="18" charset="0"/>
                <a:ea typeface="Calibri" panose="020F0502020204030204" pitchFamily="34" charset="0"/>
              </a:rPr>
              <a:t>Bendruomenių inicijuota veiklos plėtros programą</a:t>
            </a:r>
            <a:r>
              <a:rPr lang="lt-LT" sz="2400" kern="50" dirty="0">
                <a:effectLst/>
                <a:latin typeface="Times New Roman" panose="02020603050405020304" pitchFamily="18" charset="0"/>
                <a:ea typeface="Calibri" panose="020F0502020204030204" pitchFamily="34" charset="0"/>
              </a:rPr>
              <a:t> (toliau - BIVP), nes einamojo periodo BIVP miestuose, ypač didžiuosiuose, LVBOS nuomone, nepasiteisino. Viena iš BIVP prioritetų galėtų būti </a:t>
            </a:r>
            <a:r>
              <a:rPr lang="lt-LT" sz="2400" b="1" kern="50" dirty="0">
                <a:effectLst/>
                <a:latin typeface="Times New Roman" panose="02020603050405020304" pitchFamily="18" charset="0"/>
                <a:ea typeface="Calibri" panose="020F0502020204030204" pitchFamily="34" charset="0"/>
              </a:rPr>
              <a:t>galimybių studijos apie daugiafunkcinius bendruomenių namus miestuose</a:t>
            </a:r>
            <a:r>
              <a:rPr lang="lt-LT" sz="2400" kern="50" dirty="0">
                <a:effectLst/>
                <a:latin typeface="Times New Roman" panose="02020603050405020304" pitchFamily="18" charset="0"/>
                <a:ea typeface="Calibri" panose="020F0502020204030204" pitchFamily="34" charset="0"/>
              </a:rPr>
              <a:t> paruošimas ir jos įgyvendinimo pradžia.</a:t>
            </a:r>
          </a:p>
          <a:p>
            <a:pPr lvl="0" algn="just">
              <a:spcAft>
                <a:spcPts val="600"/>
              </a:spcAft>
            </a:pPr>
            <a:endParaRPr lang="lt-LT" sz="2400" kern="50" dirty="0">
              <a:effectLst/>
              <a:latin typeface="Times New Roman" panose="02020603050405020304" pitchFamily="18" charset="0"/>
              <a:ea typeface="Calibri" panose="020F0502020204030204" pitchFamily="34" charset="0"/>
            </a:endParaRPr>
          </a:p>
          <a:p>
            <a:pPr marL="342900" lvl="0" indent="-342900" algn="just">
              <a:spcAft>
                <a:spcPts val="600"/>
              </a:spcAft>
              <a:buFont typeface="Symbol" panose="05050102010706020507" pitchFamily="18" charset="2"/>
              <a:buChar char=""/>
            </a:pPr>
            <a:r>
              <a:rPr lang="lt-LT" sz="2400" kern="50" dirty="0">
                <a:effectLst/>
                <a:latin typeface="Times New Roman" panose="02020603050405020304" pitchFamily="18" charset="0"/>
                <a:ea typeface="Calibri" panose="020F0502020204030204" pitchFamily="34" charset="0"/>
              </a:rPr>
              <a:t>Kaimo bendruomeninės organizacijos turi būti įtrauktos į bendradarbiavimą, kuriant </a:t>
            </a:r>
            <a:r>
              <a:rPr lang="lt-LT" sz="2400" b="1" kern="50" dirty="0">
                <a:effectLst/>
                <a:latin typeface="Times New Roman" panose="02020603050405020304" pitchFamily="18" charset="0"/>
                <a:ea typeface="Calibri" panose="020F0502020204030204" pitchFamily="34" charset="0"/>
              </a:rPr>
              <a:t>ilgalaikę kaimo plėtros strategiją</a:t>
            </a:r>
            <a:r>
              <a:rPr lang="lt-LT" sz="2400" kern="50" dirty="0">
                <a:effectLst/>
                <a:latin typeface="Times New Roman" panose="02020603050405020304" pitchFamily="18" charset="0"/>
                <a:ea typeface="Calibri" panose="020F0502020204030204" pitchFamily="34" charset="0"/>
              </a:rPr>
              <a:t>, paremtą gyvenimo kokybės gerinimo ir socialinių skirtumų tarp miesto ir kaimo mažinimu, darniu atskirų regionų vystymusi, kaimo gyventojų užimtumo didinimu, vietos veiklos grupių ir bendruomenių aktyvumo skatinimu ir partneryste, fizinės ir socialinės kaimo infrastruktūros gerinimu.</a:t>
            </a:r>
          </a:p>
        </p:txBody>
      </p:sp>
    </p:spTree>
    <p:extLst>
      <p:ext uri="{BB962C8B-B14F-4D97-AF65-F5344CB8AC3E}">
        <p14:creationId xmlns:p14="http://schemas.microsoft.com/office/powerpoint/2010/main" val="4232016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08B4538-9771-4F76-9A91-3DB84ADA6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303034"/>
            <a:ext cx="10820400" cy="6554967"/>
          </a:xfrm>
          <a:prstGeom prst="rect">
            <a:avLst/>
          </a:prstGeom>
        </p:spPr>
      </p:pic>
      <p:sp>
        <p:nvSpPr>
          <p:cNvPr id="2" name="Title 1">
            <a:extLst>
              <a:ext uri="{FF2B5EF4-FFF2-40B4-BE49-F238E27FC236}">
                <a16:creationId xmlns:a16="http://schemas.microsoft.com/office/drawing/2014/main" id="{BA600D3F-052B-4E78-9F55-76514440C4FB}"/>
              </a:ext>
            </a:extLst>
          </p:cNvPr>
          <p:cNvSpPr>
            <a:spLocks noGrp="1"/>
          </p:cNvSpPr>
          <p:nvPr>
            <p:ph type="title"/>
          </p:nvPr>
        </p:nvSpPr>
        <p:spPr>
          <a:xfrm>
            <a:off x="838200" y="365126"/>
            <a:ext cx="10515600" cy="315912"/>
          </a:xfrm>
        </p:spPr>
        <p:txBody>
          <a:bodyPr>
            <a:noAutofit/>
          </a:bodyPr>
          <a:lstStyle/>
          <a:p>
            <a:r>
              <a:rPr lang="en-US" sz="3200" b="1" dirty="0"/>
              <a:t> </a:t>
            </a:r>
            <a:r>
              <a:rPr lang="lt-LT" sz="3200" b="1" dirty="0"/>
              <a:t>Bendruomenių organizacijų lyderių apklausos duomenys 2021</a:t>
            </a:r>
            <a:endParaRPr lang="en-US" sz="3200" b="1" dirty="0"/>
          </a:p>
        </p:txBody>
      </p:sp>
    </p:spTree>
    <p:extLst>
      <p:ext uri="{BB962C8B-B14F-4D97-AF65-F5344CB8AC3E}">
        <p14:creationId xmlns:p14="http://schemas.microsoft.com/office/powerpoint/2010/main" val="164132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014D51-569F-47A7-B5A7-132558BD73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040" y="114300"/>
            <a:ext cx="10927079" cy="6457505"/>
          </a:xfrm>
          <a:prstGeom prst="rect">
            <a:avLst/>
          </a:prstGeom>
        </p:spPr>
      </p:pic>
    </p:spTree>
    <p:extLst>
      <p:ext uri="{BB962C8B-B14F-4D97-AF65-F5344CB8AC3E}">
        <p14:creationId xmlns:p14="http://schemas.microsoft.com/office/powerpoint/2010/main" val="238875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668598F-3636-44F1-9F5F-43A64413C5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640" y="163187"/>
            <a:ext cx="10530840" cy="6531626"/>
          </a:xfrm>
          <a:prstGeom prst="rect">
            <a:avLst/>
          </a:prstGeom>
        </p:spPr>
      </p:pic>
    </p:spTree>
    <p:extLst>
      <p:ext uri="{BB962C8B-B14F-4D97-AF65-F5344CB8AC3E}">
        <p14:creationId xmlns:p14="http://schemas.microsoft.com/office/powerpoint/2010/main" val="78962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3A6097E-5148-4ACE-AAE0-9BC29027D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4880" y="109957"/>
            <a:ext cx="10698480" cy="6638086"/>
          </a:xfrm>
          <a:prstGeom prst="rect">
            <a:avLst/>
          </a:prstGeom>
        </p:spPr>
      </p:pic>
    </p:spTree>
    <p:extLst>
      <p:ext uri="{BB962C8B-B14F-4D97-AF65-F5344CB8AC3E}">
        <p14:creationId xmlns:p14="http://schemas.microsoft.com/office/powerpoint/2010/main" val="2266697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264E9B5-C2DE-47DB-94C1-022D363F2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 y="262300"/>
            <a:ext cx="10500360" cy="6595700"/>
          </a:xfrm>
          <a:prstGeom prst="rect">
            <a:avLst/>
          </a:prstGeom>
        </p:spPr>
      </p:pic>
    </p:spTree>
    <p:extLst>
      <p:ext uri="{BB962C8B-B14F-4D97-AF65-F5344CB8AC3E}">
        <p14:creationId xmlns:p14="http://schemas.microsoft.com/office/powerpoint/2010/main" val="1614140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8E9323-1743-4D46-9964-DF5BB90E5F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228451"/>
            <a:ext cx="10683240" cy="6401098"/>
          </a:xfrm>
          <a:prstGeom prst="rect">
            <a:avLst/>
          </a:prstGeom>
        </p:spPr>
      </p:pic>
    </p:spTree>
    <p:extLst>
      <p:ext uri="{BB962C8B-B14F-4D97-AF65-F5344CB8AC3E}">
        <p14:creationId xmlns:p14="http://schemas.microsoft.com/office/powerpoint/2010/main" val="2751793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1A55321-5461-4023-925F-73A24D39B6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 y="292307"/>
            <a:ext cx="10256520" cy="6273386"/>
          </a:xfrm>
          <a:prstGeom prst="rect">
            <a:avLst/>
          </a:prstGeom>
        </p:spPr>
      </p:pic>
    </p:spTree>
    <p:extLst>
      <p:ext uri="{BB962C8B-B14F-4D97-AF65-F5344CB8AC3E}">
        <p14:creationId xmlns:p14="http://schemas.microsoft.com/office/powerpoint/2010/main" val="4260100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101202"/>
            <a:ext cx="10515600" cy="1325563"/>
          </a:xfrm>
        </p:spPr>
        <p:txBody>
          <a:bodyPr>
            <a:normAutofit/>
          </a:bodyPr>
          <a:lstStyle/>
          <a:p>
            <a:r>
              <a:rPr lang="lt-LT" sz="3200" b="1" dirty="0">
                <a:latin typeface="+mn-lt"/>
              </a:rPr>
              <a:t>BENDRUOMENINIO JUDĖJIMO PROBLEMOS</a:t>
            </a:r>
          </a:p>
        </p:txBody>
      </p:sp>
      <p:sp>
        <p:nvSpPr>
          <p:cNvPr id="3" name="Turinio vietos rezervavimo ženklas 2"/>
          <p:cNvSpPr>
            <a:spLocks noGrp="1"/>
          </p:cNvSpPr>
          <p:nvPr>
            <p:ph idx="1"/>
          </p:nvPr>
        </p:nvSpPr>
        <p:spPr>
          <a:xfrm>
            <a:off x="579120" y="1426765"/>
            <a:ext cx="11170920" cy="4750198"/>
          </a:xfrm>
        </p:spPr>
        <p:txBody>
          <a:bodyPr/>
          <a:lstStyle/>
          <a:p>
            <a:pPr algn="just">
              <a:lnSpc>
                <a:spcPct val="107000"/>
              </a:lnSpc>
              <a:spcAft>
                <a:spcPts val="800"/>
              </a:spcAft>
            </a:pPr>
            <a:r>
              <a:rPr lang="lt-LT" sz="1800" dirty="0">
                <a:latin typeface="Calibri" panose="020F0502020204030204" pitchFamily="34" charset="0"/>
              </a:rPr>
              <a:t>Organizacijų narių menkas aktyvumas, kvalifikacijos ir lyderystės stoka</a:t>
            </a:r>
          </a:p>
          <a:p>
            <a:pPr algn="just">
              <a:lnSpc>
                <a:spcPct val="107000"/>
              </a:lnSpc>
              <a:spcAft>
                <a:spcPts val="800"/>
              </a:spcAft>
            </a:pPr>
            <a:r>
              <a:rPr lang="lt-LT" sz="1800" dirty="0">
                <a:effectLst/>
                <a:latin typeface="Calibri" panose="020F0502020204030204" pitchFamily="34" charset="0"/>
                <a:ea typeface="Calibri" panose="020F0502020204030204" pitchFamily="34" charset="0"/>
              </a:rPr>
              <a:t>Savanoriškas darbas peržengė visas savanorystės ribas (aktualu skėtinėms struktūroms).</a:t>
            </a:r>
            <a:endParaRPr lang="en-US" sz="1800" dirty="0">
              <a:effectLst/>
              <a:latin typeface="Calibri" panose="020F0502020204030204" pitchFamily="34" charset="0"/>
              <a:ea typeface="Calibri" panose="020F0502020204030204" pitchFamily="34" charset="0"/>
            </a:endParaRPr>
          </a:p>
          <a:p>
            <a:r>
              <a:rPr lang="lt-LT" sz="1800" dirty="0">
                <a:effectLst/>
                <a:latin typeface="Calibri" panose="020F0502020204030204" pitchFamily="34" charset="0"/>
                <a:ea typeface="Calibri" panose="020F0502020204030204" pitchFamily="34" charset="0"/>
              </a:rPr>
              <a:t>Savanorių motyvacijos bei įsipareigojimo veikti struktūroje trūkumas (aktualu skėtinėms organizacijoms).</a:t>
            </a:r>
          </a:p>
          <a:p>
            <a:r>
              <a:rPr lang="lt-LT" sz="1800" dirty="0">
                <a:effectLst/>
                <a:latin typeface="Calibri" panose="020F0502020204030204" pitchFamily="34" charset="0"/>
                <a:ea typeface="Calibri" panose="020F0502020204030204" pitchFamily="34" charset="0"/>
              </a:rPr>
              <a:t>Kartų, vertybių kaita, komunikacijos trūkumai ir skirtingas požiūris į esminius BO klausimus.</a:t>
            </a:r>
            <a:endParaRPr lang="lt-LT" sz="1800" dirty="0">
              <a:latin typeface="Calibri" panose="020F0502020204030204" pitchFamily="34" charset="0"/>
              <a:ea typeface="Calibri" panose="020F0502020204030204" pitchFamily="34" charset="0"/>
            </a:endParaRPr>
          </a:p>
          <a:p>
            <a:r>
              <a:rPr lang="lt-LT" sz="1800" dirty="0">
                <a:latin typeface="Calibri" panose="020F0502020204030204" pitchFamily="34" charset="0"/>
                <a:ea typeface="Calibri" panose="020F0502020204030204" pitchFamily="34" charset="0"/>
              </a:rPr>
              <a:t>Veiklos (-ų) finansavimo epizodiškumas ir nestabilumas, finansinių išteklių trūkumas tęstinei veiklai.</a:t>
            </a:r>
          </a:p>
          <a:p>
            <a:r>
              <a:rPr lang="lt-LT" sz="1800" dirty="0">
                <a:effectLst/>
                <a:latin typeface="Calibri" panose="020F0502020204030204" pitchFamily="34" charset="0"/>
                <a:ea typeface="Calibri" panose="020F0502020204030204" pitchFamily="34" charset="0"/>
              </a:rPr>
              <a:t>Nepriklausomumo ir valdiško / projektinio finansavimo interesų prieštara.</a:t>
            </a:r>
            <a:endParaRPr lang="lt-LT" sz="1800" dirty="0">
              <a:latin typeface="Calibri" panose="020F0502020204030204" pitchFamily="34" charset="0"/>
              <a:ea typeface="Calibri" panose="020F0502020204030204" pitchFamily="34" charset="0"/>
            </a:endParaRPr>
          </a:p>
          <a:p>
            <a:r>
              <a:rPr lang="lt-LT" sz="1800" dirty="0">
                <a:latin typeface="Calibri" panose="020F0502020204030204" pitchFamily="34" charset="0"/>
              </a:rPr>
              <a:t>Biurokratija, pertekliniai atsiskaitymo reikalavimai (iš išorės).</a:t>
            </a:r>
          </a:p>
          <a:p>
            <a:r>
              <a:rPr lang="lt-LT" sz="1800" dirty="0">
                <a:effectLst/>
                <a:latin typeface="Calibri" panose="020F0502020204030204" pitchFamily="34" charset="0"/>
                <a:ea typeface="Calibri" panose="020F0502020204030204" pitchFamily="34" charset="0"/>
              </a:rPr>
              <a:t>Pačių valstybės institucijų bei teisinių aktų (asociacijų įstatymas, savivaldos, NVO plėtros ir BO plėtros įstatymai) ribotumas, jų nežinojimas.</a:t>
            </a:r>
          </a:p>
          <a:p>
            <a:r>
              <a:rPr lang="lt-LT" sz="1800" dirty="0">
                <a:latin typeface="Calibri" panose="020F0502020204030204" pitchFamily="34" charset="0"/>
              </a:rPr>
              <a:t>Patalpų trūkumas arba jos nepritaikytos veiklai (ypač aktualu miestams).</a:t>
            </a:r>
            <a:endParaRPr lang="lt-LT"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8773" y="246371"/>
            <a:ext cx="3575853" cy="7568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157597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3B6C51-0B38-4BE1-8AB3-3731C35FFDC5}"/>
              </a:ext>
            </a:extLst>
          </p:cNvPr>
          <p:cNvSpPr>
            <a:spLocks noGrp="1"/>
          </p:cNvSpPr>
          <p:nvPr>
            <p:ph idx="1"/>
          </p:nvPr>
        </p:nvSpPr>
        <p:spPr>
          <a:xfrm>
            <a:off x="838200" y="1704108"/>
            <a:ext cx="10591800" cy="4797343"/>
          </a:xfrm>
        </p:spPr>
        <p:txBody>
          <a:bodyPr/>
          <a:lstStyle/>
          <a:p>
            <a:pPr marL="0" indent="0" algn="ctr">
              <a:spcAft>
                <a:spcPts val="285"/>
              </a:spcAft>
              <a:buNone/>
            </a:pPr>
            <a:r>
              <a:rPr lang="lt-LT" sz="3600" b="1" kern="50" dirty="0">
                <a:effectLst/>
                <a:latin typeface="Times New Roman" panose="02020603050405020304" pitchFamily="18" charset="0"/>
                <a:ea typeface="Calibri" panose="020F0502020204030204" pitchFamily="34" charset="0"/>
              </a:rPr>
              <a:t>Susitikimo klausimai:</a:t>
            </a:r>
            <a:endParaRPr lang="en-US" sz="3600" b="1" kern="50" dirty="0">
              <a:effectLst/>
              <a:latin typeface="Times New Roman" panose="02020603050405020304" pitchFamily="18" charset="0"/>
              <a:ea typeface="Calibri" panose="020F0502020204030204" pitchFamily="34" charset="0"/>
            </a:endParaRPr>
          </a:p>
          <a:p>
            <a:pPr indent="457200" algn="just">
              <a:spcAft>
                <a:spcPts val="285"/>
              </a:spcAft>
            </a:pPr>
            <a:r>
              <a:rPr lang="lt-LT" b="1" kern="50" dirty="0">
                <a:effectLst/>
                <a:latin typeface="Times New Roman" panose="02020603050405020304" pitchFamily="18" charset="0"/>
                <a:ea typeface="Calibri" panose="020F0502020204030204" pitchFamily="34" charset="0"/>
              </a:rPr>
              <a:t>Trumpas savivaldybės bendruomeninių organizacijų tarybos (BOT) ir jos veiklos pristatymas;</a:t>
            </a:r>
            <a:endParaRPr lang="en-US" b="1" kern="50" dirty="0">
              <a:effectLst/>
              <a:latin typeface="Times New Roman" panose="02020603050405020304" pitchFamily="18" charset="0"/>
              <a:ea typeface="Calibri" panose="020F0502020204030204" pitchFamily="34" charset="0"/>
            </a:endParaRPr>
          </a:p>
          <a:p>
            <a:pPr indent="457200" algn="just">
              <a:spcAft>
                <a:spcPts val="285"/>
              </a:spcAft>
            </a:pPr>
            <a:r>
              <a:rPr lang="lt-LT" b="1" kern="50" dirty="0">
                <a:effectLst/>
                <a:latin typeface="Times New Roman" panose="02020603050405020304" pitchFamily="18" charset="0"/>
                <a:ea typeface="Calibri" panose="020F0502020204030204" pitchFamily="34" charset="0"/>
              </a:rPr>
              <a:t>Bendruomeninių organizacijų savivaldybėje finansavimo programos; </a:t>
            </a:r>
            <a:endParaRPr lang="en-US" b="1" kern="50" dirty="0">
              <a:effectLst/>
              <a:latin typeface="Times New Roman" panose="02020603050405020304" pitchFamily="18" charset="0"/>
              <a:ea typeface="Calibri" panose="020F0502020204030204" pitchFamily="34" charset="0"/>
            </a:endParaRPr>
          </a:p>
          <a:p>
            <a:pPr indent="457200" algn="just">
              <a:spcAft>
                <a:spcPts val="285"/>
              </a:spcAft>
            </a:pPr>
            <a:r>
              <a:rPr lang="lt-LT" b="1" kern="50" dirty="0">
                <a:effectLst/>
                <a:latin typeface="Times New Roman" panose="02020603050405020304" pitchFamily="18" charset="0"/>
                <a:ea typeface="Calibri" panose="020F0502020204030204" pitchFamily="34" charset="0"/>
              </a:rPr>
              <a:t>BOT narių pastabos ir pasiūlymai jų veiklai aktyvinti.</a:t>
            </a:r>
            <a:endParaRPr lang="en-US" b="1" kern="50" dirty="0">
              <a:effectLst/>
              <a:latin typeface="Times New Roman" panose="02020603050405020304" pitchFamily="18" charset="0"/>
              <a:ea typeface="Calibri" panose="020F0502020204030204" pitchFamily="34" charset="0"/>
            </a:endParaRPr>
          </a:p>
          <a:p>
            <a:pPr indent="457200" algn="just">
              <a:spcAft>
                <a:spcPts val="285"/>
              </a:spcAft>
            </a:pPr>
            <a:r>
              <a:rPr lang="lt-LT" b="1" kern="50" dirty="0">
                <a:effectLst/>
                <a:latin typeface="Times New Roman" panose="02020603050405020304" pitchFamily="18" charset="0"/>
                <a:ea typeface="Calibri" panose="020F0502020204030204" pitchFamily="34" charset="0"/>
              </a:rPr>
              <a:t>Lietuvos vietos bendruomenių organizacijų sąjungos ir nacionalinės bendruomeninių 	organizacijų tarybos veiklos trumpas pristatymas.</a:t>
            </a:r>
            <a:endParaRPr lang="en-US" b="1" kern="50" dirty="0">
              <a:effectLst/>
              <a:latin typeface="Times New Roman" panose="02020603050405020304" pitchFamily="18" charset="0"/>
              <a:ea typeface="Calibri" panose="020F0502020204030204" pitchFamily="34" charset="0"/>
            </a:endParaRPr>
          </a:p>
          <a:p>
            <a:pPr marL="0" indent="0">
              <a:buNone/>
            </a:pPr>
            <a:endParaRPr lang="en-US" dirty="0"/>
          </a:p>
        </p:txBody>
      </p:sp>
      <p:pic>
        <p:nvPicPr>
          <p:cNvPr id="4" name="Picture 2">
            <a:extLst>
              <a:ext uri="{FF2B5EF4-FFF2-40B4-BE49-F238E27FC236}">
                <a16:creationId xmlns:a16="http://schemas.microsoft.com/office/drawing/2014/main" id="{946C8EC3-5655-4010-8449-DD4D974BCB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0496" y="356548"/>
            <a:ext cx="4935537" cy="1044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62372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445766" y="237696"/>
            <a:ext cx="11300468" cy="876056"/>
          </a:xfrm>
        </p:spPr>
        <p:txBody>
          <a:bodyPr>
            <a:normAutofit/>
          </a:bodyPr>
          <a:lstStyle/>
          <a:p>
            <a:pPr algn="ctr"/>
            <a:r>
              <a:rPr lang="lt-LT" sz="2600" dirty="0">
                <a:latin typeface="Times New Roman" panose="02020603050405020304" pitchFamily="18" charset="0"/>
                <a:cs typeface="Times New Roman" panose="02020603050405020304" pitchFamily="18" charset="0"/>
              </a:rPr>
              <a:t>LR bendruomeninių organizacijų plėtros įstatymas priimtas 2018 12 13, </a:t>
            </a:r>
            <a:br>
              <a:rPr lang="lt-LT" sz="2600" dirty="0">
                <a:latin typeface="Times New Roman" panose="02020603050405020304" pitchFamily="18" charset="0"/>
                <a:cs typeface="Times New Roman" panose="02020603050405020304" pitchFamily="18" charset="0"/>
              </a:rPr>
            </a:br>
            <a:r>
              <a:rPr lang="lt-LT" sz="2600" dirty="0">
                <a:latin typeface="Times New Roman" panose="02020603050405020304" pitchFamily="18" charset="0"/>
                <a:cs typeface="Times New Roman" panose="02020603050405020304" pitchFamily="18" charset="0"/>
              </a:rPr>
              <a:t>įsigaliojo 2019 03 01, koreguotas 2020 06 23</a:t>
            </a:r>
          </a:p>
        </p:txBody>
      </p:sp>
      <p:sp>
        <p:nvSpPr>
          <p:cNvPr id="3" name="Turinio vietos rezervavimo ženklas 2"/>
          <p:cNvSpPr>
            <a:spLocks noGrp="1"/>
          </p:cNvSpPr>
          <p:nvPr>
            <p:ph idx="1"/>
          </p:nvPr>
        </p:nvSpPr>
        <p:spPr>
          <a:xfrm>
            <a:off x="445766" y="1497888"/>
            <a:ext cx="11475076" cy="5122416"/>
          </a:xfrm>
        </p:spPr>
        <p:txBody>
          <a:bodyPr>
            <a:normAutofit fontScale="47500" lnSpcReduction="20000"/>
          </a:bodyPr>
          <a:lstStyle/>
          <a:p>
            <a:pPr marL="0" indent="0" algn="ctr">
              <a:buNone/>
            </a:pPr>
            <a:r>
              <a:rPr lang="lt-LT" sz="5800" b="1" dirty="0">
                <a:latin typeface="Times New Roman" panose="02020603050405020304" pitchFamily="18" charset="0"/>
                <a:cs typeface="Times New Roman" panose="02020603050405020304" pitchFamily="18" charset="0"/>
              </a:rPr>
              <a:t>Nacionalinė bendruomeninių organizacijų taryba (Nacionalinė BOT)</a:t>
            </a:r>
          </a:p>
          <a:p>
            <a:pPr marL="0" indent="0" algn="ctr">
              <a:buNone/>
            </a:pPr>
            <a:r>
              <a:rPr lang="lt-LT" sz="4400" dirty="0">
                <a:latin typeface="Times New Roman" panose="02020603050405020304" pitchFamily="18" charset="0"/>
                <a:cs typeface="Times New Roman" panose="02020603050405020304" pitchFamily="18" charset="0"/>
              </a:rPr>
              <a:t>(pradėjo veikti 2019 m. birželio 13 d., kadencija – 3 metai)</a:t>
            </a:r>
          </a:p>
          <a:p>
            <a:pPr marL="0" indent="0">
              <a:buNone/>
            </a:pPr>
            <a:endParaRPr lang="lt-LT" sz="4400" dirty="0">
              <a:latin typeface="Times New Roman" panose="02020603050405020304" pitchFamily="18" charset="0"/>
              <a:cs typeface="Times New Roman" panose="02020603050405020304" pitchFamily="18" charset="0"/>
            </a:endParaRPr>
          </a:p>
          <a:p>
            <a:pPr marL="0" indent="0">
              <a:buNone/>
            </a:pPr>
            <a:r>
              <a:rPr lang="lt-LT" sz="4400" b="1" dirty="0">
                <a:latin typeface="Times New Roman" panose="02020603050405020304" pitchFamily="18" charset="0"/>
                <a:cs typeface="Times New Roman" panose="02020603050405020304" pitchFamily="18" charset="0"/>
              </a:rPr>
              <a:t>Nacionalinės BOT funkcijos</a:t>
            </a:r>
            <a:r>
              <a:rPr lang="lt-LT" sz="4400" dirty="0">
                <a:latin typeface="Times New Roman" panose="02020603050405020304" pitchFamily="18" charset="0"/>
                <a:cs typeface="Times New Roman" panose="02020603050405020304" pitchFamily="18" charset="0"/>
              </a:rPr>
              <a:t>:</a:t>
            </a:r>
          </a:p>
          <a:p>
            <a:r>
              <a:rPr lang="lt-LT" sz="4400" dirty="0">
                <a:latin typeface="Times New Roman" panose="02020603050405020304" pitchFamily="18" charset="0"/>
                <a:cs typeface="Times New Roman" panose="02020603050405020304" pitchFamily="18" charset="0"/>
              </a:rPr>
              <a:t>teikia pasiūlymus Vyriausybei, kitoms valstybės ir savivaldybių institucijoms ir įstaigoms, formuojančioms ir įgyvendinančioms bendruomeninių organizacijų plėtros politiką, dėl bendruomeninių organizacijų plėtros politikos ir jos įgyvendinimo prioritetų; </a:t>
            </a:r>
          </a:p>
          <a:p>
            <a:r>
              <a:rPr lang="lt-LT" sz="4400" dirty="0">
                <a:latin typeface="Times New Roman" panose="02020603050405020304" pitchFamily="18" charset="0"/>
                <a:cs typeface="Times New Roman" panose="02020603050405020304" pitchFamily="18" charset="0"/>
              </a:rPr>
              <a:t>teikia pasiūlymus Vyriausybei, kitoms valstybės ir savivaldybių institucijoms ir įstaigoms dėl bendruomeninių organizacijų programų ir priemonių finansavimo prioritetų; </a:t>
            </a:r>
          </a:p>
          <a:p>
            <a:r>
              <a:rPr lang="lt-LT" sz="4400" dirty="0">
                <a:latin typeface="Times New Roman" panose="02020603050405020304" pitchFamily="18" charset="0"/>
                <a:cs typeface="Times New Roman" panose="02020603050405020304" pitchFamily="18" charset="0"/>
              </a:rPr>
              <a:t>kiekvienais metais rengia ir viešai skelbia bendruomeninių organizacijų būklės Lietuvos Respublikoje ataskaitą;</a:t>
            </a:r>
          </a:p>
          <a:p>
            <a:r>
              <a:rPr lang="lt-LT" sz="4400" dirty="0">
                <a:latin typeface="Times New Roman" panose="02020603050405020304" pitchFamily="18" charset="0"/>
                <a:cs typeface="Times New Roman" panose="02020603050405020304" pitchFamily="18" charset="0"/>
              </a:rPr>
              <a:t>atlieka kitas Nacionalinės BOT nuostatuose nustatytas funkcijas. </a:t>
            </a:r>
          </a:p>
          <a:p>
            <a:pPr marL="0" indent="0">
              <a:buNone/>
            </a:pPr>
            <a:endParaRPr lang="lt-LT" sz="4400" dirty="0">
              <a:latin typeface="Times New Roman" panose="02020603050405020304" pitchFamily="18" charset="0"/>
              <a:cs typeface="Times New Roman" panose="02020603050405020304" pitchFamily="18" charset="0"/>
            </a:endParaRPr>
          </a:p>
          <a:p>
            <a:pPr marL="0" indent="0">
              <a:buNone/>
            </a:pPr>
            <a:r>
              <a:rPr lang="lt-LT" sz="4400" dirty="0">
                <a:latin typeface="Times New Roman" panose="02020603050405020304" pitchFamily="18" charset="0"/>
                <a:cs typeface="Times New Roman" panose="02020603050405020304" pitchFamily="18" charset="0"/>
              </a:rPr>
              <a:t>Darbotvarkės, posėdžių protokolai, kita Nacionalinės BOT veiklos informacija talpinama VRM svetainėje</a:t>
            </a:r>
          </a:p>
          <a:p>
            <a:pPr marL="0" indent="0">
              <a:buNone/>
            </a:pPr>
            <a:endParaRPr lang="lt-LT" dirty="0">
              <a:latin typeface="Times New Roman" panose="02020603050405020304" pitchFamily="18" charset="0"/>
              <a:cs typeface="Times New Roman" panose="02020603050405020304" pitchFamily="18" charset="0"/>
            </a:endParaRPr>
          </a:p>
          <a:p>
            <a:pPr marL="0" indent="0">
              <a:buNone/>
            </a:pPr>
            <a:endParaRPr lang="lt-LT" dirty="0"/>
          </a:p>
        </p:txBody>
      </p:sp>
    </p:spTree>
    <p:extLst>
      <p:ext uri="{BB962C8B-B14F-4D97-AF65-F5344CB8AC3E}">
        <p14:creationId xmlns:p14="http://schemas.microsoft.com/office/powerpoint/2010/main" val="18249385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1981200" y="274638"/>
            <a:ext cx="8229600"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a:spcBef>
                <a:spcPct val="0"/>
              </a:spcBef>
              <a:buClrTx/>
              <a:buFontTx/>
              <a:buNone/>
            </a:pPr>
            <a:r>
              <a:rPr lang="lt-LT" altLang="lt-LT" sz="4400" b="1" dirty="0">
                <a:solidFill>
                  <a:schemeClr val="tx1"/>
                </a:solidFill>
              </a:rPr>
              <a:t>Nacionalinė bendruomeninių organizacijų taryba, 2021 </a:t>
            </a:r>
          </a:p>
        </p:txBody>
      </p:sp>
      <p:sp>
        <p:nvSpPr>
          <p:cNvPr id="73731" name="Text Box 2"/>
          <p:cNvSpPr txBox="1">
            <a:spLocks noChangeArrowheads="1"/>
          </p:cNvSpPr>
          <p:nvPr/>
        </p:nvSpPr>
        <p:spPr bwMode="auto">
          <a:xfrm>
            <a:off x="1995488" y="2205038"/>
            <a:ext cx="4038600"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Microsoft YaHei" panose="020B0503020204020204" pitchFamily="34" charset="-122"/>
              </a:defRPr>
            </a:lvl9pPr>
          </a:lstStyle>
          <a:p>
            <a:pPr>
              <a:spcBef>
                <a:spcPts val="500"/>
              </a:spcBef>
              <a:buClr>
                <a:schemeClr val="accent2">
                  <a:lumMod val="50000"/>
                </a:schemeClr>
              </a:buClr>
              <a:buFont typeface="Arial" panose="020B0604020202020204" pitchFamily="34" charset="0"/>
              <a:buChar char="•"/>
            </a:pPr>
            <a:r>
              <a:rPr lang="lt-LT" altLang="lt-LT" sz="2000" b="1" dirty="0">
                <a:solidFill>
                  <a:schemeClr val="tx1"/>
                </a:solidFill>
              </a:rPr>
              <a:t>Audronė </a:t>
            </a:r>
            <a:r>
              <a:rPr lang="lt-LT" altLang="lt-LT" sz="2000" b="1" dirty="0" err="1">
                <a:solidFill>
                  <a:schemeClr val="tx1"/>
                </a:solidFill>
              </a:rPr>
              <a:t>Astrauskienė</a:t>
            </a:r>
            <a:r>
              <a:rPr lang="lt-LT" altLang="lt-LT" sz="2000" b="1" dirty="0">
                <a:solidFill>
                  <a:schemeClr val="tx1"/>
                </a:solidFill>
              </a:rPr>
              <a:t>, SAM</a:t>
            </a:r>
          </a:p>
          <a:p>
            <a:pPr>
              <a:spcBef>
                <a:spcPts val="500"/>
              </a:spcBef>
              <a:buClr>
                <a:schemeClr val="accent2">
                  <a:lumMod val="50000"/>
                </a:schemeClr>
              </a:buClr>
              <a:buFont typeface="Arial" panose="020B0604020202020204" pitchFamily="34" charset="0"/>
              <a:buChar char="•"/>
            </a:pPr>
            <a:r>
              <a:rPr lang="lt-LT" altLang="lt-LT" sz="2000" b="1" dirty="0">
                <a:solidFill>
                  <a:schemeClr val="tx1"/>
                </a:solidFill>
              </a:rPr>
              <a:t>Jolita </a:t>
            </a:r>
            <a:r>
              <a:rPr lang="lt-LT" altLang="lt-LT" sz="2000" b="1" dirty="0" err="1">
                <a:solidFill>
                  <a:schemeClr val="tx1"/>
                </a:solidFill>
              </a:rPr>
              <a:t>Bečienė</a:t>
            </a:r>
            <a:r>
              <a:rPr lang="lt-LT" altLang="lt-LT" sz="2000" b="1" dirty="0">
                <a:solidFill>
                  <a:schemeClr val="tx1"/>
                </a:solidFill>
              </a:rPr>
              <a:t>, KM</a:t>
            </a:r>
          </a:p>
          <a:p>
            <a:pPr>
              <a:spcBef>
                <a:spcPts val="500"/>
              </a:spcBef>
              <a:buClr>
                <a:schemeClr val="accent2">
                  <a:lumMod val="50000"/>
                </a:schemeClr>
              </a:buClr>
              <a:buFont typeface="Arial" panose="020B0604020202020204" pitchFamily="34" charset="0"/>
              <a:buChar char="•"/>
            </a:pPr>
            <a:r>
              <a:rPr lang="lt-LT" altLang="lt-LT" sz="2000" b="1" dirty="0">
                <a:solidFill>
                  <a:schemeClr val="tx1"/>
                </a:solidFill>
              </a:rPr>
              <a:t>Giedrė </a:t>
            </a:r>
            <a:r>
              <a:rPr lang="lt-LT" altLang="lt-LT" sz="2000" b="1" dirty="0" err="1">
                <a:solidFill>
                  <a:schemeClr val="tx1"/>
                </a:solidFill>
              </a:rPr>
              <a:t>Budvytienė</a:t>
            </a:r>
            <a:r>
              <a:rPr lang="lt-LT" altLang="lt-LT" sz="2000" b="1" dirty="0">
                <a:solidFill>
                  <a:schemeClr val="tx1"/>
                </a:solidFill>
              </a:rPr>
              <a:t>, AM</a:t>
            </a:r>
          </a:p>
          <a:p>
            <a:pPr>
              <a:spcBef>
                <a:spcPts val="500"/>
              </a:spcBef>
              <a:buClr>
                <a:schemeClr val="accent2">
                  <a:lumMod val="50000"/>
                </a:schemeClr>
              </a:buClr>
              <a:buFont typeface="Arial" panose="020B0604020202020204" pitchFamily="34" charset="0"/>
              <a:buChar char="•"/>
            </a:pPr>
            <a:r>
              <a:rPr lang="lt-LT" altLang="lt-LT" sz="2000" b="1" dirty="0">
                <a:solidFill>
                  <a:schemeClr val="tx1"/>
                </a:solidFill>
              </a:rPr>
              <a:t>Ilona </a:t>
            </a:r>
            <a:r>
              <a:rPr lang="lt-LT" altLang="lt-LT" sz="2000" b="1" dirty="0" err="1">
                <a:solidFill>
                  <a:schemeClr val="tx1"/>
                </a:solidFill>
              </a:rPr>
              <a:t>Javičienė</a:t>
            </a:r>
            <a:r>
              <a:rPr lang="lt-LT" altLang="lt-LT" sz="2000" b="1" dirty="0">
                <a:solidFill>
                  <a:schemeClr val="tx1"/>
                </a:solidFill>
              </a:rPr>
              <a:t>, ŽŪM</a:t>
            </a:r>
          </a:p>
          <a:p>
            <a:pPr>
              <a:spcBef>
                <a:spcPts val="500"/>
              </a:spcBef>
              <a:buClr>
                <a:schemeClr val="accent2">
                  <a:lumMod val="50000"/>
                </a:schemeClr>
              </a:buClr>
              <a:buFont typeface="Arial" panose="020B0604020202020204" pitchFamily="34" charset="0"/>
              <a:buChar char="•"/>
            </a:pPr>
            <a:r>
              <a:rPr lang="lt-LT" altLang="lt-LT" sz="2000" b="1" dirty="0" err="1">
                <a:solidFill>
                  <a:schemeClr val="tx1"/>
                </a:solidFill>
              </a:rPr>
              <a:t>Agneta</a:t>
            </a:r>
            <a:r>
              <a:rPr lang="lt-LT" altLang="lt-LT" sz="2000" b="1" dirty="0">
                <a:solidFill>
                  <a:schemeClr val="tx1"/>
                </a:solidFill>
              </a:rPr>
              <a:t> </a:t>
            </a:r>
            <a:r>
              <a:rPr lang="lt-LT" altLang="lt-LT" sz="2000" b="1" dirty="0" err="1">
                <a:solidFill>
                  <a:schemeClr val="tx1"/>
                </a:solidFill>
              </a:rPr>
              <a:t>Ladek</a:t>
            </a:r>
            <a:r>
              <a:rPr lang="lt-LT" altLang="lt-LT" sz="2000" b="1" dirty="0">
                <a:solidFill>
                  <a:schemeClr val="tx1"/>
                </a:solidFill>
              </a:rPr>
              <a:t>, VRM</a:t>
            </a:r>
          </a:p>
          <a:p>
            <a:pPr>
              <a:spcBef>
                <a:spcPts val="500"/>
              </a:spcBef>
              <a:buClr>
                <a:schemeClr val="accent2">
                  <a:lumMod val="50000"/>
                </a:schemeClr>
              </a:buClr>
              <a:buFont typeface="Arial" panose="020B0604020202020204" pitchFamily="34" charset="0"/>
              <a:buChar char="•"/>
            </a:pPr>
            <a:r>
              <a:rPr lang="lt-LT" altLang="lt-LT" sz="2000" b="1" dirty="0">
                <a:solidFill>
                  <a:schemeClr val="tx1"/>
                </a:solidFill>
              </a:rPr>
              <a:t>Milda </a:t>
            </a:r>
            <a:r>
              <a:rPr lang="lt-LT" altLang="lt-LT" sz="2000" b="1" dirty="0" err="1">
                <a:solidFill>
                  <a:schemeClr val="tx1"/>
                </a:solidFill>
              </a:rPr>
              <a:t>Saudargė</a:t>
            </a:r>
            <a:r>
              <a:rPr lang="lt-LT" altLang="lt-LT" sz="2000" b="1" dirty="0">
                <a:solidFill>
                  <a:schemeClr val="tx1"/>
                </a:solidFill>
              </a:rPr>
              <a:t>, SADM</a:t>
            </a:r>
          </a:p>
          <a:p>
            <a:pPr>
              <a:spcBef>
                <a:spcPts val="500"/>
              </a:spcBef>
              <a:buClr>
                <a:schemeClr val="accent2">
                  <a:lumMod val="50000"/>
                </a:schemeClr>
              </a:buClr>
              <a:buFont typeface="Arial" panose="020B0604020202020204" pitchFamily="34" charset="0"/>
              <a:buChar char="•"/>
            </a:pPr>
            <a:r>
              <a:rPr lang="lt-LT" altLang="lt-LT" sz="2000" b="1" dirty="0">
                <a:solidFill>
                  <a:schemeClr val="tx1"/>
                </a:solidFill>
              </a:rPr>
              <a:t>Emilija </a:t>
            </a:r>
            <a:r>
              <a:rPr lang="lt-LT" altLang="lt-LT" sz="2000" b="1" dirty="0" err="1">
                <a:solidFill>
                  <a:schemeClr val="tx1"/>
                </a:solidFill>
              </a:rPr>
              <a:t>Bugailiškienė</a:t>
            </a:r>
            <a:r>
              <a:rPr lang="lt-LT" altLang="lt-LT" sz="2000" b="1" dirty="0">
                <a:solidFill>
                  <a:schemeClr val="tx1"/>
                </a:solidFill>
              </a:rPr>
              <a:t>, ŠMSM</a:t>
            </a:r>
          </a:p>
          <a:p>
            <a:pPr>
              <a:spcBef>
                <a:spcPts val="500"/>
              </a:spcBef>
              <a:buClr>
                <a:schemeClr val="accent2">
                  <a:lumMod val="50000"/>
                </a:schemeClr>
              </a:buClr>
              <a:buFont typeface="Arial" panose="020B0604020202020204" pitchFamily="34" charset="0"/>
              <a:buChar char="•"/>
            </a:pPr>
            <a:r>
              <a:rPr lang="lt-LT" altLang="lt-LT" sz="2000" b="1" dirty="0">
                <a:solidFill>
                  <a:schemeClr val="tx1"/>
                </a:solidFill>
              </a:rPr>
              <a:t>Rolandas Bružas, LSSA</a:t>
            </a:r>
          </a:p>
          <a:p>
            <a:pPr>
              <a:spcBef>
                <a:spcPts val="500"/>
              </a:spcBef>
              <a:buClr>
                <a:schemeClr val="accent2">
                  <a:lumMod val="50000"/>
                </a:schemeClr>
              </a:buClr>
              <a:buFont typeface="Arial" panose="020B0604020202020204" pitchFamily="34" charset="0"/>
              <a:buChar char="•"/>
            </a:pPr>
            <a:r>
              <a:rPr lang="lt-LT" altLang="lt-LT" sz="2000" b="1" dirty="0">
                <a:solidFill>
                  <a:schemeClr val="tx1"/>
                </a:solidFill>
              </a:rPr>
              <a:t>Vida </a:t>
            </a:r>
            <a:r>
              <a:rPr lang="lt-LT" altLang="lt-LT" sz="2000" b="1" dirty="0" err="1">
                <a:solidFill>
                  <a:schemeClr val="tx1"/>
                </a:solidFill>
              </a:rPr>
              <a:t>Ablingienė</a:t>
            </a:r>
            <a:r>
              <a:rPr lang="lt-LT" altLang="lt-LT" sz="2000" b="1" dirty="0">
                <a:solidFill>
                  <a:schemeClr val="tx1"/>
                </a:solidFill>
              </a:rPr>
              <a:t>, LSA</a:t>
            </a:r>
          </a:p>
          <a:p>
            <a:pPr>
              <a:spcBef>
                <a:spcPts val="500"/>
              </a:spcBef>
              <a:buClr>
                <a:schemeClr val="accent2">
                  <a:lumMod val="50000"/>
                </a:schemeClr>
              </a:buClr>
              <a:buFont typeface="Arial" panose="020B0604020202020204" pitchFamily="34" charset="0"/>
              <a:buChar char="•"/>
            </a:pPr>
            <a:r>
              <a:rPr lang="lt-LT" altLang="lt-LT" sz="2000" b="1" dirty="0">
                <a:solidFill>
                  <a:schemeClr val="tx1"/>
                </a:solidFill>
              </a:rPr>
              <a:t>Dovilė </a:t>
            </a:r>
            <a:r>
              <a:rPr lang="lt-LT" altLang="lt-LT" sz="2000" b="1" dirty="0" err="1">
                <a:solidFill>
                  <a:schemeClr val="tx1"/>
                </a:solidFill>
              </a:rPr>
              <a:t>Meliauskaitė</a:t>
            </a:r>
            <a:r>
              <a:rPr lang="lt-LT" altLang="lt-LT" sz="2000" b="1" dirty="0">
                <a:solidFill>
                  <a:schemeClr val="tx1"/>
                </a:solidFill>
              </a:rPr>
              <a:t>, FM</a:t>
            </a:r>
          </a:p>
        </p:txBody>
      </p:sp>
      <p:sp>
        <p:nvSpPr>
          <p:cNvPr id="73732" name="Text Box 3"/>
          <p:cNvSpPr txBox="1">
            <a:spLocks noChangeArrowheads="1"/>
          </p:cNvSpPr>
          <p:nvPr/>
        </p:nvSpPr>
        <p:spPr bwMode="auto">
          <a:xfrm>
            <a:off x="6296485" y="2205038"/>
            <a:ext cx="5022543" cy="42514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1313" indent="-341313">
              <a:spcBef>
                <a:spcPts val="8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Arial" panose="020B0604020202020204" pitchFamily="34" charset="0"/>
                <a:ea typeface="Microsoft YaHei" panose="020B0503020204020204" pitchFamily="34" charset="-122"/>
              </a:defRPr>
            </a:lvl9pPr>
          </a:lstStyle>
          <a:p>
            <a:pPr marL="342900" indent="-342900">
              <a:spcBef>
                <a:spcPts val="500"/>
              </a:spcBef>
              <a:buClr>
                <a:schemeClr val="accent2">
                  <a:lumMod val="75000"/>
                </a:schemeClr>
              </a:buClr>
              <a:buFont typeface="Arial" panose="020B0604020202020204" pitchFamily="34" charset="0"/>
              <a:buChar char="•"/>
            </a:pPr>
            <a:r>
              <a:rPr lang="lt-LT" altLang="lt-LT" sz="2000" b="1" dirty="0">
                <a:solidFill>
                  <a:schemeClr val="tx1"/>
                </a:solidFill>
              </a:rPr>
              <a:t>Ramūnas Navickas, </a:t>
            </a:r>
            <a:r>
              <a:rPr lang="lt-LT" altLang="lt-LT" sz="2000" b="1" dirty="0" err="1">
                <a:solidFill>
                  <a:schemeClr val="tx1"/>
                </a:solidFill>
              </a:rPr>
              <a:t>pirmininkas</a:t>
            </a:r>
            <a:r>
              <a:rPr lang="lt-LT" altLang="lt-LT" sz="2000" b="1" dirty="0" err="1">
                <a:solidFill>
                  <a:srgbClr val="FFFFFF"/>
                </a:solidFill>
              </a:rPr>
              <a:t>nkas</a:t>
            </a:r>
            <a:endParaRPr lang="lt-LT" altLang="lt-LT" sz="2000" b="1" dirty="0">
              <a:solidFill>
                <a:srgbClr val="FFFFFF"/>
              </a:solidFill>
            </a:endParaRPr>
          </a:p>
          <a:p>
            <a:pPr>
              <a:spcBef>
                <a:spcPts val="500"/>
              </a:spcBef>
              <a:buClr>
                <a:schemeClr val="accent2">
                  <a:lumMod val="75000"/>
                </a:schemeClr>
              </a:buClr>
              <a:buFont typeface="Arial" panose="020B0604020202020204" pitchFamily="34" charset="0"/>
              <a:buChar char="•"/>
            </a:pPr>
            <a:r>
              <a:rPr lang="lt-LT" altLang="lt-LT" sz="2000" b="1" dirty="0">
                <a:solidFill>
                  <a:schemeClr val="tx1"/>
                </a:solidFill>
              </a:rPr>
              <a:t>Janina </a:t>
            </a:r>
            <a:r>
              <a:rPr lang="lt-LT" altLang="lt-LT" sz="2000" b="1" dirty="0" err="1">
                <a:solidFill>
                  <a:schemeClr val="tx1"/>
                </a:solidFill>
              </a:rPr>
              <a:t>Augustinavičienė</a:t>
            </a:r>
            <a:endParaRPr lang="lt-LT" altLang="lt-LT" sz="2000" b="1" dirty="0">
              <a:solidFill>
                <a:schemeClr val="tx1"/>
              </a:solidFill>
            </a:endParaRPr>
          </a:p>
          <a:p>
            <a:pPr>
              <a:spcBef>
                <a:spcPts val="500"/>
              </a:spcBef>
              <a:buClr>
                <a:schemeClr val="accent2">
                  <a:lumMod val="75000"/>
                </a:schemeClr>
              </a:buClr>
              <a:buFont typeface="Arial" panose="020B0604020202020204" pitchFamily="34" charset="0"/>
              <a:buChar char="•"/>
            </a:pPr>
            <a:r>
              <a:rPr lang="lt-LT" altLang="lt-LT" sz="2000" b="1" dirty="0">
                <a:solidFill>
                  <a:schemeClr val="tx1"/>
                </a:solidFill>
              </a:rPr>
              <a:t>Jolanta Gulbinienė</a:t>
            </a:r>
          </a:p>
          <a:p>
            <a:pPr>
              <a:spcBef>
                <a:spcPts val="500"/>
              </a:spcBef>
              <a:buClr>
                <a:schemeClr val="accent2">
                  <a:lumMod val="75000"/>
                </a:schemeClr>
              </a:buClr>
              <a:buFont typeface="Arial" panose="020B0604020202020204" pitchFamily="34" charset="0"/>
              <a:buChar char="•"/>
            </a:pPr>
            <a:r>
              <a:rPr lang="lt-LT" altLang="lt-LT" sz="2000" b="1" dirty="0">
                <a:solidFill>
                  <a:schemeClr val="tx1"/>
                </a:solidFill>
              </a:rPr>
              <a:t>Renaldas Kulikauskas</a:t>
            </a:r>
          </a:p>
          <a:p>
            <a:pPr>
              <a:spcBef>
                <a:spcPts val="500"/>
              </a:spcBef>
              <a:buClr>
                <a:schemeClr val="accent2">
                  <a:lumMod val="75000"/>
                </a:schemeClr>
              </a:buClr>
              <a:buFont typeface="Arial" panose="020B0604020202020204" pitchFamily="34" charset="0"/>
              <a:buChar char="•"/>
            </a:pPr>
            <a:r>
              <a:rPr lang="lt-LT" altLang="lt-LT" sz="2000" b="1" dirty="0">
                <a:solidFill>
                  <a:schemeClr val="tx1"/>
                </a:solidFill>
              </a:rPr>
              <a:t>Jolanta Marija Malinauskaitė</a:t>
            </a:r>
          </a:p>
          <a:p>
            <a:pPr>
              <a:spcBef>
                <a:spcPts val="500"/>
              </a:spcBef>
              <a:buClr>
                <a:schemeClr val="accent2">
                  <a:lumMod val="75000"/>
                </a:schemeClr>
              </a:buClr>
              <a:buFont typeface="Arial" panose="020B0604020202020204" pitchFamily="34" charset="0"/>
              <a:buChar char="•"/>
            </a:pPr>
            <a:r>
              <a:rPr lang="lt-LT" altLang="lt-LT" sz="2000" b="1" dirty="0">
                <a:solidFill>
                  <a:schemeClr val="tx1"/>
                </a:solidFill>
              </a:rPr>
              <a:t>Loreta Sirvydienė</a:t>
            </a:r>
          </a:p>
          <a:p>
            <a:pPr>
              <a:spcBef>
                <a:spcPts val="500"/>
              </a:spcBef>
              <a:buClr>
                <a:schemeClr val="accent2">
                  <a:lumMod val="75000"/>
                </a:schemeClr>
              </a:buClr>
              <a:buFont typeface="Arial" panose="020B0604020202020204" pitchFamily="34" charset="0"/>
              <a:buChar char="•"/>
            </a:pPr>
            <a:r>
              <a:rPr lang="lt-LT" altLang="lt-LT" sz="2000" b="1" dirty="0">
                <a:solidFill>
                  <a:schemeClr val="tx1"/>
                </a:solidFill>
              </a:rPr>
              <a:t>Eglė </a:t>
            </a:r>
            <a:r>
              <a:rPr lang="lt-LT" altLang="lt-LT" sz="2000" b="1" dirty="0" err="1">
                <a:solidFill>
                  <a:schemeClr val="tx1"/>
                </a:solidFill>
              </a:rPr>
              <a:t>Juozapavičienė</a:t>
            </a:r>
            <a:endParaRPr lang="lt-LT" altLang="lt-LT" sz="2000" b="1" dirty="0">
              <a:solidFill>
                <a:schemeClr val="tx1"/>
              </a:solidFill>
            </a:endParaRPr>
          </a:p>
          <a:p>
            <a:pPr>
              <a:spcBef>
                <a:spcPts val="500"/>
              </a:spcBef>
              <a:buClr>
                <a:schemeClr val="accent2">
                  <a:lumMod val="75000"/>
                </a:schemeClr>
              </a:buClr>
              <a:buFont typeface="Arial" panose="020B0604020202020204" pitchFamily="34" charset="0"/>
              <a:buChar char="•"/>
            </a:pPr>
            <a:r>
              <a:rPr lang="lt-LT" altLang="lt-LT" sz="2000" b="1" dirty="0">
                <a:solidFill>
                  <a:schemeClr val="tx1"/>
                </a:solidFill>
              </a:rPr>
              <a:t>Arturas </a:t>
            </a:r>
            <a:r>
              <a:rPr lang="lt-LT" altLang="lt-LT" sz="2000" b="1" dirty="0" err="1">
                <a:solidFill>
                  <a:schemeClr val="tx1"/>
                </a:solidFill>
              </a:rPr>
              <a:t>Melianas</a:t>
            </a:r>
            <a:endParaRPr lang="lt-LT" altLang="lt-LT" sz="2000" b="1" dirty="0">
              <a:solidFill>
                <a:schemeClr val="tx1"/>
              </a:solidFill>
            </a:endParaRPr>
          </a:p>
          <a:p>
            <a:pPr>
              <a:spcBef>
                <a:spcPts val="500"/>
              </a:spcBef>
              <a:buClr>
                <a:schemeClr val="accent2">
                  <a:lumMod val="75000"/>
                </a:schemeClr>
              </a:buClr>
              <a:buFont typeface="Arial" panose="020B0604020202020204" pitchFamily="34" charset="0"/>
              <a:buChar char="•"/>
            </a:pPr>
            <a:r>
              <a:rPr lang="lt-LT" altLang="lt-LT" sz="2000" b="1" dirty="0">
                <a:solidFill>
                  <a:schemeClr val="tx1"/>
                </a:solidFill>
              </a:rPr>
              <a:t>Virginija </a:t>
            </a:r>
            <a:r>
              <a:rPr lang="lt-LT" altLang="lt-LT" sz="2000" b="1" dirty="0" err="1">
                <a:solidFill>
                  <a:schemeClr val="tx1"/>
                </a:solidFill>
              </a:rPr>
              <a:t>Šetkienė</a:t>
            </a:r>
            <a:endParaRPr lang="lt-LT" altLang="lt-LT" sz="2000" b="1" dirty="0">
              <a:solidFill>
                <a:schemeClr val="tx1"/>
              </a:solidFill>
            </a:endParaRPr>
          </a:p>
          <a:p>
            <a:pPr>
              <a:spcBef>
                <a:spcPts val="500"/>
              </a:spcBef>
              <a:buClr>
                <a:schemeClr val="accent2">
                  <a:lumMod val="75000"/>
                </a:schemeClr>
              </a:buClr>
              <a:buFont typeface="Arial" panose="020B0604020202020204" pitchFamily="34" charset="0"/>
              <a:buChar char="•"/>
            </a:pPr>
            <a:r>
              <a:rPr lang="lt-LT" altLang="lt-LT" sz="2000" b="1" dirty="0">
                <a:solidFill>
                  <a:schemeClr val="tx1"/>
                </a:solidFill>
              </a:rPr>
              <a:t>Vida </a:t>
            </a:r>
            <a:r>
              <a:rPr lang="lt-LT" altLang="lt-LT" sz="2000" b="1" dirty="0" err="1">
                <a:solidFill>
                  <a:schemeClr val="tx1"/>
                </a:solidFill>
              </a:rPr>
              <a:t>Vrubliauskienė</a:t>
            </a:r>
            <a:endParaRPr lang="lt-LT" altLang="lt-LT" sz="2000" b="1" dirty="0">
              <a:solidFill>
                <a:schemeClr val="tx1"/>
              </a:solidFill>
            </a:endParaRPr>
          </a:p>
        </p:txBody>
      </p:sp>
    </p:spTree>
    <p:extLst>
      <p:ext uri="{BB962C8B-B14F-4D97-AF65-F5344CB8AC3E}">
        <p14:creationId xmlns:p14="http://schemas.microsoft.com/office/powerpoint/2010/main" val="29156920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32509"/>
            <a:ext cx="10515600" cy="862885"/>
          </a:xfrm>
        </p:spPr>
        <p:txBody>
          <a:bodyPr>
            <a:normAutofit/>
          </a:bodyPr>
          <a:lstStyle/>
          <a:p>
            <a:pPr algn="ctr"/>
            <a:r>
              <a:rPr lang="lt-LT" sz="3200" b="1" dirty="0">
                <a:latin typeface="Times New Roman" panose="02020603050405020304" pitchFamily="18" charset="0"/>
                <a:cs typeface="Times New Roman" panose="02020603050405020304" pitchFamily="18" charset="0"/>
              </a:rPr>
              <a:t>Nacionalinės BOT veiklos problemos</a:t>
            </a:r>
          </a:p>
        </p:txBody>
      </p:sp>
      <p:sp>
        <p:nvSpPr>
          <p:cNvPr id="3" name="Turinio vietos rezervavimo ženklas 2"/>
          <p:cNvSpPr>
            <a:spLocks noGrp="1"/>
          </p:cNvSpPr>
          <p:nvPr>
            <p:ph idx="1"/>
          </p:nvPr>
        </p:nvSpPr>
        <p:spPr>
          <a:xfrm>
            <a:off x="838200" y="1476872"/>
            <a:ext cx="10515600" cy="4832752"/>
          </a:xfrm>
        </p:spPr>
        <p:txBody>
          <a:bodyPr>
            <a:normAutofit fontScale="92500" lnSpcReduction="10000"/>
          </a:bodyPr>
          <a:lstStyle/>
          <a:p>
            <a:r>
              <a:rPr lang="lt-LT" dirty="0">
                <a:latin typeface="Times New Roman" panose="02020603050405020304" pitchFamily="18" charset="0"/>
                <a:cs typeface="Times New Roman" panose="02020603050405020304" pitchFamily="18" charset="0"/>
              </a:rPr>
              <a:t>2019-2020 m. m. įvyko tik 5 Nacionalinės BOT posėdžiai (paskutinis – 2020 m. birželio 18 d.), vėliau dėl karantino bei administravimo sunkumų  posėdžiai nevyko, 2021 metais įvyko tik vienas Nacionalinės BOT posėdis;</a:t>
            </a:r>
          </a:p>
          <a:p>
            <a:r>
              <a:rPr lang="lt-LT" dirty="0">
                <a:latin typeface="Times New Roman" panose="02020603050405020304" pitchFamily="18" charset="0"/>
                <a:cs typeface="Times New Roman" panose="02020603050405020304" pitchFamily="18" charset="0"/>
              </a:rPr>
              <a:t>Nėra bendruomeninių organizacijų plėtros politikos ir jos įgyvendinimo plano – bendruomenininkų siūlyta bendruomenių organizacijų veiklos plėtros programa tiek ankstesnės, tiek dabartinės VRM vadovybės atmesta;</a:t>
            </a:r>
          </a:p>
          <a:p>
            <a:r>
              <a:rPr lang="lt-LT" dirty="0">
                <a:latin typeface="Times New Roman" panose="02020603050405020304" pitchFamily="18" charset="0"/>
                <a:cs typeface="Times New Roman" panose="02020603050405020304" pitchFamily="18" charset="0"/>
              </a:rPr>
              <a:t>XVIII-</a:t>
            </a:r>
            <a:r>
              <a:rPr lang="lt-LT" dirty="0" err="1">
                <a:latin typeface="Times New Roman" panose="02020603050405020304" pitchFamily="18" charset="0"/>
                <a:cs typeface="Times New Roman" panose="02020603050405020304" pitchFamily="18" charset="0"/>
              </a:rPr>
              <a:t>osios</a:t>
            </a:r>
            <a:r>
              <a:rPr lang="lt-LT" dirty="0">
                <a:latin typeface="Times New Roman" panose="02020603050405020304" pitchFamily="18" charset="0"/>
                <a:cs typeface="Times New Roman" panose="02020603050405020304" pitchFamily="18" charset="0"/>
              </a:rPr>
              <a:t> LR Vyriausybės programoje ir jos įgyvendinimo planuose neatsirado vietos LVBOS pasiūlymams dėl veiklos plėtros;</a:t>
            </a:r>
          </a:p>
          <a:p>
            <a:r>
              <a:rPr lang="lt-LT" dirty="0">
                <a:latin typeface="Times New Roman" panose="02020603050405020304" pitchFamily="18" charset="0"/>
                <a:cs typeface="Times New Roman" panose="02020603050405020304" pitchFamily="18" charset="0"/>
              </a:rPr>
              <a:t>Nevykstant posėdžiams, neparengta ir bendruomeninių organizacijų būklės Lietuvos Respublikoje ataskaita;</a:t>
            </a:r>
          </a:p>
          <a:p>
            <a:r>
              <a:rPr lang="lt-LT" dirty="0">
                <a:latin typeface="Times New Roman" panose="02020603050405020304" pitchFamily="18" charset="0"/>
                <a:cs typeface="Times New Roman" panose="02020603050405020304" pitchFamily="18" charset="0"/>
              </a:rPr>
              <a:t>Savivaldybių BOT veikla tik įsibėgėja, todėl dar nėra grįžtamojo ryšio tarp jų ir Nacionalinės BOT.</a:t>
            </a:r>
          </a:p>
          <a:p>
            <a:endParaRPr lang="lt-L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6834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0"/>
            <a:ext cx="10515600" cy="875763"/>
          </a:xfrm>
        </p:spPr>
        <p:txBody>
          <a:bodyPr>
            <a:normAutofit/>
          </a:bodyPr>
          <a:lstStyle/>
          <a:p>
            <a:pPr algn="ctr"/>
            <a:r>
              <a:rPr lang="lt-LT" sz="2400" b="1" dirty="0">
                <a:latin typeface="Times New Roman" panose="02020603050405020304" pitchFamily="18" charset="0"/>
                <a:cs typeface="Times New Roman" panose="02020603050405020304" pitchFamily="18" charset="0"/>
              </a:rPr>
              <a:t>Savivaldybių bendruomeninių organizacijų tarybos (BOT)</a:t>
            </a:r>
          </a:p>
        </p:txBody>
      </p:sp>
      <p:sp>
        <p:nvSpPr>
          <p:cNvPr id="3" name="Turinio vietos rezervavimo ženklas 2"/>
          <p:cNvSpPr>
            <a:spLocks noGrp="1"/>
          </p:cNvSpPr>
          <p:nvPr>
            <p:ph idx="1"/>
          </p:nvPr>
        </p:nvSpPr>
        <p:spPr>
          <a:xfrm>
            <a:off x="741072" y="875763"/>
            <a:ext cx="10709856" cy="5808372"/>
          </a:xfrm>
        </p:spPr>
        <p:txBody>
          <a:bodyPr>
            <a:normAutofit lnSpcReduction="10000"/>
          </a:bodyPr>
          <a:lstStyle/>
          <a:p>
            <a:pPr marL="0" indent="0">
              <a:buNone/>
            </a:pPr>
            <a:r>
              <a:rPr lang="lt-LT" sz="2400" b="1" dirty="0">
                <a:latin typeface="Times New Roman" panose="02020603050405020304" pitchFamily="18" charset="0"/>
                <a:cs typeface="Times New Roman" panose="02020603050405020304" pitchFamily="18" charset="0"/>
              </a:rPr>
              <a:t>Savivaldybių BOT funkcijos: </a:t>
            </a:r>
          </a:p>
          <a:p>
            <a:r>
              <a:rPr lang="lt-LT" sz="2400" dirty="0">
                <a:latin typeface="Times New Roman" panose="02020603050405020304" pitchFamily="18" charset="0"/>
                <a:cs typeface="Times New Roman" panose="02020603050405020304" pitchFamily="18" charset="0"/>
              </a:rPr>
              <a:t>teikia siūlymus savivaldybės institucijoms dėl savivaldybės teritorijoje veikiančių bendruomeninių organizacijų veiklos skatinimo;</a:t>
            </a:r>
          </a:p>
          <a:p>
            <a:r>
              <a:rPr lang="lt-LT" sz="2400" dirty="0">
                <a:latin typeface="Times New Roman" panose="02020603050405020304" pitchFamily="18" charset="0"/>
                <a:cs typeface="Times New Roman" panose="02020603050405020304" pitchFamily="18" charset="0"/>
              </a:rPr>
              <a:t>teikia siūlymus išplėstinei </a:t>
            </a:r>
            <a:r>
              <a:rPr lang="lt-LT" sz="2400" dirty="0" err="1">
                <a:latin typeface="Times New Roman" panose="02020603050405020304" pitchFamily="18" charset="0"/>
                <a:cs typeface="Times New Roman" panose="02020603050405020304" pitchFamily="18" charset="0"/>
              </a:rPr>
              <a:t>seniūnaičių</a:t>
            </a:r>
            <a:r>
              <a:rPr lang="lt-LT" sz="2400" dirty="0">
                <a:latin typeface="Times New Roman" panose="02020603050405020304" pitchFamily="18" charset="0"/>
                <a:cs typeface="Times New Roman" panose="02020603050405020304" pitchFamily="18" charset="0"/>
              </a:rPr>
              <a:t> sueigai dėl atstovų, deleguojamų į pretendentų į seniūno pareigas konkurso komisijos narius, ir dėl atstovų, deleguojamų dalyvauti savivaldybės tarybos sudaromų komitetų, darbo grupių, komisijų darbe; </a:t>
            </a:r>
          </a:p>
          <a:p>
            <a:r>
              <a:rPr lang="lt-LT" sz="2400" dirty="0">
                <a:latin typeface="Times New Roman" panose="02020603050405020304" pitchFamily="18" charset="0"/>
                <a:cs typeface="Times New Roman" panose="02020603050405020304" pitchFamily="18" charset="0"/>
              </a:rPr>
              <a:t>teikia siūlymus savivaldybių institucijoms ir išplėstinei </a:t>
            </a:r>
            <a:r>
              <a:rPr lang="lt-LT" sz="2400" dirty="0" err="1">
                <a:latin typeface="Times New Roman" panose="02020603050405020304" pitchFamily="18" charset="0"/>
                <a:cs typeface="Times New Roman" panose="02020603050405020304" pitchFamily="18" charset="0"/>
              </a:rPr>
              <a:t>seniūnaičių</a:t>
            </a:r>
            <a:r>
              <a:rPr lang="lt-LT" sz="2400" dirty="0">
                <a:latin typeface="Times New Roman" panose="02020603050405020304" pitchFamily="18" charset="0"/>
                <a:cs typeface="Times New Roman" panose="02020603050405020304" pitchFamily="18" charset="0"/>
              </a:rPr>
              <a:t> sueigai dėl bendruomenių viešųjų poreikių ir iniciatyvų finansavimo tikslingumo, dėl viešųjų paslaugų, už kurių teikimą yra atsakinga savivaldybė, teikimo perdavimo bendruomeninėms ir kitoms nevyriausybinėmis organizacijoms tikslingumo, vietos verslumo skatinimo ir dėl kitų savivaldybės gyventojams svarbių reikalų; </a:t>
            </a:r>
          </a:p>
          <a:p>
            <a:r>
              <a:rPr lang="lt-LT" sz="2400" dirty="0">
                <a:latin typeface="Times New Roman" panose="02020603050405020304" pitchFamily="18" charset="0"/>
                <a:cs typeface="Times New Roman" panose="02020603050405020304" pitchFamily="18" charset="0"/>
              </a:rPr>
              <a:t>atlieka kitas savivaldybės bendruomeninių organizacijų tarybos nuostatuose nustatytas funkcijas.</a:t>
            </a:r>
          </a:p>
          <a:p>
            <a:pPr marL="0" indent="0">
              <a:buNone/>
            </a:pPr>
            <a:r>
              <a:rPr lang="lt-LT" sz="2400" i="1" dirty="0">
                <a:solidFill>
                  <a:srgbClr val="002060"/>
                </a:solidFill>
                <a:latin typeface="Times New Roman" panose="02020603050405020304" pitchFamily="18" charset="0"/>
                <a:cs typeface="Times New Roman" panose="02020603050405020304" pitchFamily="18" charset="0"/>
              </a:rPr>
              <a:t>Savivaldybės administracija interneto svetainėje skelbia savivaldybės BOT veiklą reglamentuojančius teisės aktus, jos veiklos planus, posėdžių darbotvarkes, posėdžių protokolus ir kitą informaciją apie savivaldybės BOT ir jos veiklą.</a:t>
            </a:r>
          </a:p>
          <a:p>
            <a:pPr marL="0" indent="0">
              <a:buNone/>
            </a:pPr>
            <a:endParaRPr lang="lt-LT"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82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838200" y="380130"/>
            <a:ext cx="10515600" cy="729579"/>
          </a:xfrm>
        </p:spPr>
        <p:txBody>
          <a:bodyPr>
            <a:normAutofit/>
          </a:bodyPr>
          <a:lstStyle/>
          <a:p>
            <a:pPr algn="ctr"/>
            <a:r>
              <a:rPr lang="lt-LT" sz="2800" b="1" dirty="0">
                <a:latin typeface="Times New Roman" panose="02020603050405020304" pitchFamily="18" charset="0"/>
                <a:cs typeface="Times New Roman" panose="02020603050405020304" pitchFamily="18" charset="0"/>
              </a:rPr>
              <a:t>2019-2021 metais vyko savivaldybių BOT formavimas</a:t>
            </a:r>
          </a:p>
        </p:txBody>
      </p:sp>
      <p:sp>
        <p:nvSpPr>
          <p:cNvPr id="3" name="Turinio vietos rezervavimo ženklas 2"/>
          <p:cNvSpPr>
            <a:spLocks noGrp="1"/>
          </p:cNvSpPr>
          <p:nvPr>
            <p:ph idx="1"/>
          </p:nvPr>
        </p:nvSpPr>
        <p:spPr>
          <a:xfrm>
            <a:off x="1035627" y="1837162"/>
            <a:ext cx="10515600" cy="4108653"/>
          </a:xfrm>
        </p:spPr>
        <p:txBody>
          <a:bodyPr/>
          <a:lstStyle/>
          <a:p>
            <a:r>
              <a:rPr lang="lt-LT" dirty="0">
                <a:latin typeface="Times New Roman" panose="02020603050405020304" pitchFamily="18" charset="0"/>
                <a:cs typeface="Times New Roman" panose="02020603050405020304" pitchFamily="18" charset="0"/>
              </a:rPr>
              <a:t>2021 08 10 duomenimis, 58 (97</a:t>
            </a:r>
            <a:r>
              <a:rPr lang="en-GB" dirty="0">
                <a:latin typeface="Times New Roman" panose="02020603050405020304" pitchFamily="18" charset="0"/>
                <a:cs typeface="Times New Roman" panose="02020603050405020304" pitchFamily="18" charset="0"/>
              </a:rPr>
              <a:t>%)</a:t>
            </a:r>
            <a:r>
              <a:rPr lang="lt-LT" dirty="0">
                <a:latin typeface="Times New Roman" panose="02020603050405020304" pitchFamily="18" charset="0"/>
                <a:cs typeface="Times New Roman" panose="02020603050405020304" pitchFamily="18" charset="0"/>
              </a:rPr>
              <a:t> savivaldybės turi suformuotas BOT, 55 iš jų išrinkti tarybų pirmininkai;</a:t>
            </a:r>
          </a:p>
          <a:p>
            <a:r>
              <a:rPr lang="lt-LT" dirty="0">
                <a:latin typeface="Times New Roman" panose="02020603050405020304" pitchFamily="18" charset="0"/>
                <a:cs typeface="Times New Roman" panose="02020603050405020304" pitchFamily="18" charset="0"/>
              </a:rPr>
              <a:t>26 tarybų pirmininkai – savivaldybininkai, 29 – bendruomenininkai;</a:t>
            </a:r>
          </a:p>
          <a:p>
            <a:r>
              <a:rPr lang="lt-LT" dirty="0">
                <a:latin typeface="Times New Roman" panose="02020603050405020304" pitchFamily="18" charset="0"/>
                <a:cs typeface="Times New Roman" panose="02020603050405020304" pitchFamily="18" charset="0"/>
              </a:rPr>
              <a:t>1 savivaldybė (Rietavo) apsisprendusi turėti tik NVO tarybą, sustiprintą keliais bendruomenininkais;</a:t>
            </a:r>
          </a:p>
          <a:p>
            <a:r>
              <a:rPr lang="lt-LT" dirty="0">
                <a:latin typeface="Times New Roman" panose="02020603050405020304" pitchFamily="18" charset="0"/>
                <a:cs typeface="Times New Roman" panose="02020603050405020304" pitchFamily="18" charset="0"/>
              </a:rPr>
              <a:t>Visagino savivaldybėje nėra veikiančių vietos bendruomenių organizacijų, todėl nėra ir BOT.</a:t>
            </a:r>
          </a:p>
        </p:txBody>
      </p:sp>
    </p:spTree>
    <p:extLst>
      <p:ext uri="{BB962C8B-B14F-4D97-AF65-F5344CB8AC3E}">
        <p14:creationId xmlns:p14="http://schemas.microsoft.com/office/powerpoint/2010/main" val="1082925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sz="2800" b="1" dirty="0">
                <a:latin typeface="Times New Roman" panose="02020603050405020304" pitchFamily="18" charset="0"/>
                <a:cs typeface="Times New Roman" panose="02020603050405020304" pitchFamily="18" charset="0"/>
              </a:rPr>
              <a:t>Savivaldybių BOT veiklos ir jos viešinimo problemos</a:t>
            </a:r>
          </a:p>
        </p:txBody>
      </p:sp>
      <p:sp>
        <p:nvSpPr>
          <p:cNvPr id="3" name="Turinio vietos rezervavimo ženklas 2"/>
          <p:cNvSpPr>
            <a:spLocks noGrp="1"/>
          </p:cNvSpPr>
          <p:nvPr>
            <p:ph idx="1"/>
          </p:nvPr>
        </p:nvSpPr>
        <p:spPr>
          <a:xfrm>
            <a:off x="838200" y="2161774"/>
            <a:ext cx="10515600" cy="3323424"/>
          </a:xfrm>
        </p:spPr>
        <p:txBody>
          <a:bodyPr/>
          <a:lstStyle/>
          <a:p>
            <a:r>
              <a:rPr lang="lt-LT" dirty="0">
                <a:latin typeface="Times New Roman" panose="02020603050405020304" pitchFamily="18" charset="0"/>
                <a:cs typeface="Times New Roman" panose="02020603050405020304" pitchFamily="18" charset="0"/>
              </a:rPr>
              <a:t>Dauguma savivaldybių BOT apsiribojo pirmininko išrinkimu, vėliau, gal </a:t>
            </a:r>
            <a:r>
              <a:rPr lang="lt-LT" dirty="0" err="1">
                <a:latin typeface="Times New Roman" panose="02020603050405020304" pitchFamily="18" charset="0"/>
                <a:cs typeface="Times New Roman" panose="02020603050405020304" pitchFamily="18" charset="0"/>
              </a:rPr>
              <a:t>būt</a:t>
            </a:r>
            <a:r>
              <a:rPr lang="lt-LT" dirty="0">
                <a:latin typeface="Times New Roman" panose="02020603050405020304" pitchFamily="18" charset="0"/>
                <a:cs typeface="Times New Roman" panose="02020603050405020304" pitchFamily="18" charset="0"/>
              </a:rPr>
              <a:t> dėl COVID-19 karantino, veikla nunyko;</a:t>
            </a:r>
          </a:p>
          <a:p>
            <a:r>
              <a:rPr lang="lt-LT" dirty="0">
                <a:latin typeface="Times New Roman" panose="02020603050405020304" pitchFamily="18" charset="0"/>
                <a:cs typeface="Times New Roman" panose="02020603050405020304" pitchFamily="18" charset="0"/>
              </a:rPr>
              <a:t>Labai sunku rasti informaciją apie savivaldybių BOT veiklą savivaldybių interneto svetainėse, nėra vieningos informavimo sistemos;</a:t>
            </a:r>
          </a:p>
          <a:p>
            <a:r>
              <a:rPr lang="lt-LT" dirty="0">
                <a:latin typeface="Times New Roman" panose="02020603050405020304" pitchFamily="18" charset="0"/>
                <a:cs typeface="Times New Roman" panose="02020603050405020304" pitchFamily="18" charset="0"/>
              </a:rPr>
              <a:t>Nėra grįžtamojo ryšio tarp Nacionalinės ir savivaldybių BOT</a:t>
            </a:r>
          </a:p>
        </p:txBody>
      </p:sp>
    </p:spTree>
    <p:extLst>
      <p:ext uri="{BB962C8B-B14F-4D97-AF65-F5344CB8AC3E}">
        <p14:creationId xmlns:p14="http://schemas.microsoft.com/office/powerpoint/2010/main" val="24875955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normAutofit/>
          </a:bodyPr>
          <a:lstStyle/>
          <a:p>
            <a:pPr algn="ctr"/>
            <a:r>
              <a:rPr lang="lt-LT" sz="3200" b="1" dirty="0">
                <a:latin typeface="Times New Roman" panose="02020603050405020304" pitchFamily="18" charset="0"/>
                <a:cs typeface="Times New Roman" panose="02020603050405020304" pitchFamily="18" charset="0"/>
              </a:rPr>
              <a:t>REZIUME</a:t>
            </a:r>
          </a:p>
        </p:txBody>
      </p:sp>
      <p:sp>
        <p:nvSpPr>
          <p:cNvPr id="3" name="Turinio vietos rezervavimo ženklas 2"/>
          <p:cNvSpPr>
            <a:spLocks noGrp="1"/>
          </p:cNvSpPr>
          <p:nvPr>
            <p:ph idx="1"/>
          </p:nvPr>
        </p:nvSpPr>
        <p:spPr>
          <a:xfrm>
            <a:off x="953610" y="2038689"/>
            <a:ext cx="10515600" cy="4351338"/>
          </a:xfrm>
        </p:spPr>
        <p:txBody>
          <a:bodyPr/>
          <a:lstStyle/>
          <a:p>
            <a:r>
              <a:rPr lang="lt-LT" dirty="0">
                <a:latin typeface="Times New Roman" panose="02020603050405020304" pitchFamily="18" charset="0"/>
                <a:cs typeface="Times New Roman" panose="02020603050405020304" pitchFamily="18" charset="0"/>
              </a:rPr>
              <a:t>Nacionalinės ir savivaldybių BOT veikla turėtų būti žymiai aktyvesnė;</a:t>
            </a:r>
          </a:p>
          <a:p>
            <a:r>
              <a:rPr lang="lt-LT" dirty="0">
                <a:latin typeface="Times New Roman" panose="02020603050405020304" pitchFamily="18" charset="0"/>
                <a:cs typeface="Times New Roman" panose="02020603050405020304" pitchFamily="18" charset="0"/>
              </a:rPr>
              <a:t>VRM vadovybei turėtų pakakti politinės valios realiai, o ne popieriuje formuoti bendruomeninių organizacijų veiklos plėtros politiką, šios politikos įgyvendinimą organizuoti, koordinuoti ir kontroliuoti; </a:t>
            </a:r>
          </a:p>
          <a:p>
            <a:r>
              <a:rPr lang="lt-LT" dirty="0">
                <a:latin typeface="Times New Roman" panose="02020603050405020304" pitchFamily="18" charset="0"/>
                <a:cs typeface="Times New Roman" panose="02020603050405020304" pitchFamily="18" charset="0"/>
              </a:rPr>
              <a:t>Priešingu atveju LR bendruomeninių organizacijų plėtros įstatymo nuostatų nebus įmanoma įvykdyti, o pilietinės visuomenės aktyvumas ir toliau išliks kaip vienas silpniausių Europos Sąjungoje.</a:t>
            </a:r>
          </a:p>
          <a:p>
            <a:endParaRPr lang="lt-LT" dirty="0"/>
          </a:p>
        </p:txBody>
      </p:sp>
    </p:spTree>
    <p:extLst>
      <p:ext uri="{BB962C8B-B14F-4D97-AF65-F5344CB8AC3E}">
        <p14:creationId xmlns:p14="http://schemas.microsoft.com/office/powerpoint/2010/main" val="3339570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2047875" y="-55563"/>
            <a:ext cx="8229600" cy="11430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algn="ctr">
              <a:spcBef>
                <a:spcPct val="0"/>
              </a:spcBef>
              <a:buClrTx/>
              <a:buFontTx/>
              <a:buNone/>
            </a:pPr>
            <a:r>
              <a:rPr lang="lt-LT" altLang="lt-LT" sz="2800" b="1" dirty="0">
                <a:solidFill>
                  <a:schemeClr val="tx1"/>
                </a:solidFill>
              </a:rPr>
              <a:t>2010 metais įkurta Lietuvos vietos bendruomenių organizacijų sąjunga</a:t>
            </a:r>
          </a:p>
        </p:txBody>
      </p:sp>
      <p:pic>
        <p:nvPicPr>
          <p:cNvPr id="276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188" y="900417"/>
            <a:ext cx="3771729" cy="798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1" name="Rectangle 3"/>
          <p:cNvSpPr>
            <a:spLocks noChangeArrowheads="1"/>
          </p:cNvSpPr>
          <p:nvPr/>
        </p:nvSpPr>
        <p:spPr bwMode="auto">
          <a:xfrm>
            <a:off x="1807246" y="1511658"/>
            <a:ext cx="9036050" cy="48342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panose="020B0604020202020204" pitchFamily="34" charset="0"/>
                <a:ea typeface="Microsoft YaHei" panose="020B0503020204020204" pitchFamily="34" charset="-122"/>
              </a:defRPr>
            </a:lvl9pPr>
          </a:lstStyle>
          <a:p>
            <a:pPr algn="ctr">
              <a:buSzPct val="100000"/>
              <a:defRPr/>
            </a:pPr>
            <a:r>
              <a:rPr lang="en-US" altLang="lt-LT" sz="2000" b="1" dirty="0">
                <a:solidFill>
                  <a:schemeClr val="tx1"/>
                </a:solidFill>
                <a:effectLst>
                  <a:outerShdw blurRad="38100" dist="38100" dir="2700000" algn="tl">
                    <a:srgbClr val="000000"/>
                  </a:outerShdw>
                </a:effectLst>
              </a:rPr>
              <a:t>STEIG</a:t>
            </a:r>
            <a:r>
              <a:rPr lang="lt-LT" altLang="lt-LT" sz="2000" b="1" dirty="0">
                <a:solidFill>
                  <a:schemeClr val="tx1"/>
                </a:solidFill>
                <a:effectLst>
                  <a:outerShdw blurRad="38100" dist="38100" dir="2700000" algn="tl">
                    <a:srgbClr val="000000"/>
                  </a:outerShdw>
                </a:effectLst>
              </a:rPr>
              <a:t>ĖJAI  </a:t>
            </a:r>
          </a:p>
          <a:p>
            <a:pPr algn="ctr">
              <a:buSzPct val="100000"/>
              <a:defRPr/>
            </a:pPr>
            <a:endParaRPr lang="lt-LT" altLang="lt-LT" sz="2000" b="1" dirty="0">
              <a:solidFill>
                <a:schemeClr val="tx1"/>
              </a:solidFill>
              <a:effectLst>
                <a:outerShdw blurRad="38100" dist="38100" dir="2700000" algn="tl">
                  <a:srgbClr val="000000"/>
                </a:outerShdw>
              </a:effectLst>
            </a:endParaRPr>
          </a:p>
          <a:p>
            <a:pPr algn="just">
              <a:buClr>
                <a:srgbClr val="FFFF00"/>
              </a:buClr>
              <a:buSzPct val="100000"/>
              <a:buFont typeface="Arial" panose="020B0604020202020204" pitchFamily="34" charset="0"/>
              <a:buChar char="-"/>
              <a:defRPr/>
            </a:pPr>
            <a:r>
              <a:rPr lang="lt-LT" altLang="lt-LT" sz="2000" b="1" dirty="0">
                <a:solidFill>
                  <a:schemeClr val="tx1"/>
                </a:solidFill>
                <a:effectLst>
                  <a:outerShdw blurRad="38100" dist="38100" dir="2700000" algn="tl">
                    <a:srgbClr val="000000"/>
                  </a:outerShdw>
                </a:effectLst>
              </a:rPr>
              <a:t> LIETUVOS KAIMO BENDRUOMENIŲ SĄJUNGA (LKBS, 1300 nariai)</a:t>
            </a:r>
          </a:p>
          <a:p>
            <a:pPr algn="just">
              <a:buSzPct val="100000"/>
              <a:defRPr/>
            </a:pPr>
            <a:endParaRPr lang="lt-LT" altLang="lt-LT" sz="2000" b="1" dirty="0">
              <a:solidFill>
                <a:schemeClr val="tx1"/>
              </a:solidFill>
              <a:effectLst>
                <a:outerShdw blurRad="38100" dist="38100" dir="2700000" algn="tl">
                  <a:srgbClr val="000000"/>
                </a:outerShdw>
              </a:effectLst>
            </a:endParaRPr>
          </a:p>
          <a:p>
            <a:pPr algn="just">
              <a:buClr>
                <a:srgbClr val="FFFF00"/>
              </a:buClr>
              <a:buSzPct val="100000"/>
              <a:buFont typeface="Arial" panose="020B0604020202020204" pitchFamily="34" charset="0"/>
              <a:buChar char="-"/>
              <a:defRPr/>
            </a:pPr>
            <a:r>
              <a:rPr lang="lt-LT" altLang="lt-LT" sz="2000" b="1" dirty="0">
                <a:solidFill>
                  <a:schemeClr val="tx1"/>
                </a:solidFill>
                <a:effectLst>
                  <a:outerShdw blurRad="38100" dist="38100" dir="2700000" algn="tl">
                    <a:srgbClr val="000000"/>
                  </a:outerShdw>
                </a:effectLst>
              </a:rPr>
              <a:t> VILNIAUS BENDRUOMENIŲ ASOCIACIJA (VBA, 37 nariai)</a:t>
            </a:r>
          </a:p>
          <a:p>
            <a:pPr algn="just">
              <a:buClr>
                <a:srgbClr val="FFFF00"/>
              </a:buClr>
              <a:buSzPct val="100000"/>
              <a:buFont typeface="Arial" panose="020B0604020202020204" pitchFamily="34" charset="0"/>
              <a:buNone/>
              <a:defRPr/>
            </a:pPr>
            <a:endParaRPr lang="lt-LT" altLang="lt-LT" sz="2000" b="1" dirty="0">
              <a:solidFill>
                <a:schemeClr val="tx1"/>
              </a:solidFill>
              <a:effectLst>
                <a:outerShdw blurRad="38100" dist="38100" dir="2700000" algn="tl">
                  <a:srgbClr val="000000"/>
                </a:outerShdw>
              </a:effectLst>
            </a:endParaRPr>
          </a:p>
          <a:p>
            <a:pPr algn="just">
              <a:buClr>
                <a:srgbClr val="FFFF00"/>
              </a:buClr>
              <a:buSzPct val="100000"/>
              <a:buFont typeface="Arial" panose="020B0604020202020204" pitchFamily="34" charset="0"/>
              <a:buChar char="-"/>
              <a:defRPr/>
            </a:pPr>
            <a:r>
              <a:rPr lang="lt-LT" altLang="lt-LT" sz="2000" b="1" dirty="0">
                <a:solidFill>
                  <a:schemeClr val="tx1"/>
                </a:solidFill>
                <a:effectLst>
                  <a:outerShdw blurRad="38100" dist="38100" dir="2700000" algn="tl">
                    <a:srgbClr val="000000"/>
                  </a:outerShdw>
                </a:effectLst>
              </a:rPr>
              <a:t> KAUNO BENDRUOMENIŲ CENTRŲ ASOCIACIJA (KBCA, 25 nariai)</a:t>
            </a:r>
          </a:p>
          <a:p>
            <a:pPr algn="just">
              <a:buSzPct val="100000"/>
              <a:defRPr/>
            </a:pPr>
            <a:endParaRPr lang="lt-LT" altLang="lt-LT" sz="2000" b="1" dirty="0">
              <a:solidFill>
                <a:schemeClr val="tx1"/>
              </a:solidFill>
              <a:effectLst>
                <a:outerShdw blurRad="38100" dist="38100" dir="2700000" algn="tl">
                  <a:srgbClr val="000000"/>
                </a:outerShdw>
              </a:effectLst>
            </a:endParaRPr>
          </a:p>
          <a:p>
            <a:pPr algn="just">
              <a:buSzPct val="100000"/>
              <a:defRPr/>
            </a:pPr>
            <a:r>
              <a:rPr lang="lt-LT" altLang="lt-LT" sz="2000" b="1" dirty="0">
                <a:solidFill>
                  <a:schemeClr val="tx1"/>
                </a:solidFill>
                <a:effectLst>
                  <a:outerShdw blurRad="38100" dist="38100" dir="2700000" algn="tl">
                    <a:srgbClr val="000000"/>
                  </a:outerShdw>
                </a:effectLst>
              </a:rPr>
              <a:t>Vėliau į LVBOS buvo priimti Šiaulių bendruomenių konfederacija (8 nariai), Klaipėdos bendruomenių asociacija (7 nariai) ir Anykščių Naujų vėjų bendruomenė</a:t>
            </a:r>
          </a:p>
          <a:p>
            <a:pPr algn="just">
              <a:buClr>
                <a:srgbClr val="FFFF00"/>
              </a:buClr>
              <a:buSzPct val="100000"/>
              <a:buFont typeface="Arial" panose="020B0604020202020204" pitchFamily="34" charset="0"/>
              <a:buNone/>
              <a:defRPr/>
            </a:pPr>
            <a:endParaRPr lang="lt-LT" altLang="lt-LT" sz="2000" b="1" dirty="0">
              <a:solidFill>
                <a:schemeClr val="tx1"/>
              </a:solidFill>
              <a:effectLst>
                <a:outerShdw blurRad="38100" dist="38100" dir="2700000" algn="tl">
                  <a:srgbClr val="000000"/>
                </a:outerShdw>
              </a:effectLst>
            </a:endParaRPr>
          </a:p>
          <a:p>
            <a:pPr algn="just">
              <a:buSzPct val="100000"/>
              <a:defRPr/>
            </a:pPr>
            <a:r>
              <a:rPr lang="lt-LT" altLang="lt-LT" sz="2000" b="1" dirty="0">
                <a:solidFill>
                  <a:schemeClr val="tx1"/>
                </a:solidFill>
                <a:effectLst>
                  <a:outerShdw blurRad="38100" dist="38100" dir="2700000" algn="tl">
                    <a:srgbClr val="000000"/>
                  </a:outerShdw>
                </a:effectLst>
              </a:rPr>
              <a:t>Šiuo metu LVBOS vienija virš 1430 vietos bendruomenės organizacijų</a:t>
            </a:r>
          </a:p>
          <a:p>
            <a:pPr algn="just">
              <a:buSzPct val="100000"/>
              <a:defRPr/>
            </a:pPr>
            <a:endParaRPr lang="lt-LT" altLang="lt-LT" sz="2000" b="1" dirty="0">
              <a:solidFill>
                <a:schemeClr val="tx1"/>
              </a:solidFill>
              <a:effectLst>
                <a:outerShdw blurRad="38100" dist="38100" dir="2700000" algn="tl">
                  <a:srgbClr val="000000"/>
                </a:outerShdw>
              </a:effectLst>
            </a:endParaRPr>
          </a:p>
          <a:p>
            <a:pPr algn="just">
              <a:buSzPct val="100000"/>
              <a:defRPr/>
            </a:pPr>
            <a:r>
              <a:rPr lang="lt-LT" altLang="lt-LT" sz="2800" b="1" dirty="0">
                <a:solidFill>
                  <a:schemeClr val="tx1"/>
                </a:solidFill>
                <a:effectLst>
                  <a:outerShdw blurRad="38100" dist="38100" dir="2700000" algn="tl">
                    <a:srgbClr val="000000"/>
                  </a:outerShdw>
                </a:effectLst>
                <a:hlinkClick r:id="rId4"/>
              </a:rPr>
              <a:t>www.lvbos.lt</a:t>
            </a:r>
            <a:r>
              <a:rPr lang="lt-LT" altLang="lt-LT" sz="2800" b="1" dirty="0">
                <a:solidFill>
                  <a:schemeClr val="tx1"/>
                </a:solidFill>
                <a:effectLst>
                  <a:outerShdw blurRad="38100" dist="38100" dir="2700000" algn="tl">
                    <a:srgbClr val="000000"/>
                  </a:outerShdw>
                </a:effectLst>
              </a:rPr>
              <a:t>,   </a:t>
            </a:r>
            <a:r>
              <a:rPr lang="lt-LT" altLang="lt-LT" sz="2800" b="1" dirty="0">
                <a:solidFill>
                  <a:srgbClr val="0070C0"/>
                </a:solidFill>
                <a:effectLst>
                  <a:outerShdw blurRad="38100" dist="38100" dir="2700000" algn="tl">
                    <a:srgbClr val="000000"/>
                  </a:outerShdw>
                </a:effectLst>
              </a:rPr>
              <a:t>facebook.com/</a:t>
            </a:r>
            <a:r>
              <a:rPr lang="lt-LT" altLang="lt-LT" sz="2800" b="1" dirty="0" err="1">
                <a:solidFill>
                  <a:srgbClr val="0070C0"/>
                </a:solidFill>
                <a:effectLst>
                  <a:outerShdw blurRad="38100" dist="38100" dir="2700000" algn="tl">
                    <a:srgbClr val="000000"/>
                  </a:outerShdw>
                </a:effectLst>
              </a:rPr>
              <a:t>lvbos</a:t>
            </a:r>
            <a:r>
              <a:rPr lang="lt-LT" altLang="lt-LT" sz="2800" b="1" dirty="0">
                <a:solidFill>
                  <a:schemeClr val="tx1"/>
                </a:solidFill>
                <a:effectLst>
                  <a:outerShdw blurRad="38100" dist="38100" dir="2700000" algn="tl">
                    <a:srgbClr val="000000"/>
                  </a:outerShdw>
                </a:effectLst>
              </a:rPr>
              <a:t> </a:t>
            </a:r>
          </a:p>
        </p:txBody>
      </p:sp>
    </p:spTree>
    <p:extLst>
      <p:ext uri="{BB962C8B-B14F-4D97-AF65-F5344CB8AC3E}">
        <p14:creationId xmlns:p14="http://schemas.microsoft.com/office/powerpoint/2010/main" val="14118443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p>
            <a:endParaRPr lang="lt-LT" b="1" dirty="0"/>
          </a:p>
          <a:p>
            <a:r>
              <a:rPr lang="lt-LT" b="1" dirty="0"/>
              <a:t>LVBOS misija </a:t>
            </a:r>
            <a:r>
              <a:rPr lang="lt-LT" dirty="0"/>
              <a:t>- Telkti, koordinuoti ir atstovauti Lietuvos vietos bendruomenių organizacijas, didinti jų kompetencijas ir vaidmenį.</a:t>
            </a:r>
          </a:p>
          <a:p>
            <a:pPr marL="0" indent="0">
              <a:buNone/>
            </a:pPr>
            <a:endParaRPr lang="lt-LT" dirty="0"/>
          </a:p>
          <a:p>
            <a:r>
              <a:rPr lang="lt-LT" b="1" dirty="0"/>
              <a:t>LVBOS vizija </a:t>
            </a:r>
            <a:r>
              <a:rPr lang="lt-LT" dirty="0"/>
              <a:t>- LVBOS yra Lietuvos kaimo ir miesto vietos bendruomenių veiklą koordinuojantis centras, savo nariams teikiantis švietėjišką, savalaikę ir kokybišką informaciją bei metodinę pagalbą, atstovaujantis savo narių bendruosius interesus valstybinėse ir Europos institucijose.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4405" y="522802"/>
            <a:ext cx="4935537" cy="1044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29315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748048" y="1812746"/>
            <a:ext cx="10515600" cy="4351338"/>
          </a:xfrm>
        </p:spPr>
        <p:txBody>
          <a:bodyPr>
            <a:noAutofit/>
          </a:bodyPr>
          <a:lstStyle/>
          <a:p>
            <a:pPr marL="0" indent="0" fontAlgn="base">
              <a:buNone/>
            </a:pPr>
            <a:r>
              <a:rPr lang="lt-LT" sz="2400" b="1" dirty="0"/>
              <a:t>                                                      </a:t>
            </a:r>
            <a:r>
              <a:rPr lang="lt-LT" sz="3200" b="1" dirty="0"/>
              <a:t>LVBOS VEIKLOS TIKSLAS</a:t>
            </a:r>
            <a:endParaRPr lang="lt-LT" sz="2400" b="1" dirty="0"/>
          </a:p>
          <a:p>
            <a:pPr marL="0" indent="0" algn="just" fontAlgn="base">
              <a:buNone/>
            </a:pPr>
            <a:br>
              <a:rPr lang="lt-LT" sz="2400" b="1" dirty="0"/>
            </a:br>
            <a:r>
              <a:rPr lang="lt-LT" sz="2400" b="1" dirty="0"/>
              <a:t>        </a:t>
            </a:r>
            <a:r>
              <a:rPr lang="lt-LT" sz="2400" dirty="0"/>
              <a:t>Koordinuoti jos narių – Lietuvos vietos bendruomenių organizacijų - veiklą, atstovauti teisėtiems narių bendriesiems interesams bei juos ginti valdžios bei valdymo institucijose ar kitose organizacijose, skatinti Lietuvos vietos bendruomenių organizacijų plėtrą ir tenkinti kitus vietos bendruomenių organizacijų viešuosius interesus, siekti realios savivaldos.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111" y="141669"/>
            <a:ext cx="4146853" cy="8776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044282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a:xfrm>
            <a:off x="722291" y="953036"/>
            <a:ext cx="10515600" cy="5724659"/>
          </a:xfrm>
        </p:spPr>
        <p:txBody>
          <a:bodyPr>
            <a:normAutofit fontScale="77500" lnSpcReduction="20000"/>
          </a:bodyPr>
          <a:lstStyle/>
          <a:p>
            <a:pPr marL="0" indent="0" fontAlgn="base">
              <a:buNone/>
            </a:pPr>
            <a:r>
              <a:rPr lang="lt-LT" b="1" dirty="0"/>
              <a:t>LVBOS UŽDAVINIAI</a:t>
            </a:r>
          </a:p>
          <a:p>
            <a:pPr fontAlgn="base"/>
            <a:r>
              <a:rPr lang="lt-LT" dirty="0"/>
              <a:t>Stiprinti kaimo ir miesto bendruomenių partnerystės tinklą vietiniame ir nacionaliniame lygmenyse</a:t>
            </a:r>
          </a:p>
          <a:p>
            <a:pPr fontAlgn="base"/>
            <a:r>
              <a:rPr lang="lt-LT" dirty="0"/>
              <a:t>Organizuoti bendrus renginius, rengti bendrus projektus</a:t>
            </a:r>
          </a:p>
          <a:p>
            <a:pPr fontAlgn="base"/>
            <a:r>
              <a:rPr lang="lt-LT" dirty="0"/>
              <a:t>Atstovauti bendriesiems narių interesams valdžios ir valdymo bei kitose institucijose nacionaliniame ir savivaldybių lygmenyje</a:t>
            </a:r>
          </a:p>
          <a:p>
            <a:pPr fontAlgn="base"/>
            <a:r>
              <a:rPr lang="lt-LT" dirty="0"/>
              <a:t>Susitarimų ir sutarčių pagrindu bendrauti su savivaldos ir kitomis valdžios institucijomis, Lietuvos ir tarptautinėmis nevyriausybinėmis organizacijomis</a:t>
            </a:r>
          </a:p>
          <a:p>
            <a:pPr fontAlgn="base"/>
            <a:r>
              <a:rPr lang="lt-LT" dirty="0"/>
              <a:t>Rinkti ir skleisti informaciją apie vietos bendruomenių organizacijų bei jų asociacijų veiklą, dalintis tarpusavyje gerąja patirtimi</a:t>
            </a:r>
          </a:p>
          <a:p>
            <a:pPr fontAlgn="base"/>
            <a:r>
              <a:rPr lang="lt-LT" dirty="0"/>
              <a:t>Užtikrinti realų LVBOS funkcionavimą, ieškant alternatyvių jos veiklos finansavimo šaltinių, propaguojant savanoriškos veiklos idėjas vietos bendruomenėse</a:t>
            </a:r>
          </a:p>
          <a:p>
            <a:pPr fontAlgn="base"/>
            <a:r>
              <a:rPr lang="lt-LT" dirty="0"/>
              <a:t>Pritraukti Lietuvos ir užsienio organizacijų, fondų, verslo institucijų, fizinių asmenų lėšas ar kitokį turtą bendruomeninei veiklai vystyti ir koordinuoti</a:t>
            </a:r>
          </a:p>
          <a:p>
            <a:pPr fontAlgn="base"/>
            <a:r>
              <a:rPr lang="lt-LT" dirty="0"/>
              <a:t>Siekti seniūnijų realaus savarankiškumo ir tapti valdžios institucijų partneriu siekiant realios savivaldos</a:t>
            </a:r>
          </a:p>
          <a:p>
            <a:pPr fontAlgn="base"/>
            <a:r>
              <a:rPr lang="lt-LT" dirty="0"/>
              <a:t>Siekti, kad būtų sudarytos sąlygos savivaldos institucinių modelių įvairovei, atsižvelgiant į tai, kad mūsų savivaldybės yra labai skirtingos (kaimo vietovių, didžiųjų miestų)</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5233" y="228790"/>
            <a:ext cx="3422009" cy="72424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71015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2319270" y="759693"/>
            <a:ext cx="10515600" cy="1325563"/>
          </a:xfrm>
        </p:spPr>
        <p:txBody>
          <a:bodyPr>
            <a:normAutofit/>
          </a:bodyPr>
          <a:lstStyle/>
          <a:p>
            <a:r>
              <a:rPr lang="lt-LT" sz="3200" b="1" dirty="0">
                <a:latin typeface="+mn-lt"/>
              </a:rPr>
              <a:t>                           AKTUALIJOS</a:t>
            </a:r>
          </a:p>
        </p:txBody>
      </p:sp>
      <p:sp>
        <p:nvSpPr>
          <p:cNvPr id="3" name="Turinio vietos rezervavimo ženklas 2"/>
          <p:cNvSpPr>
            <a:spLocks noGrp="1"/>
          </p:cNvSpPr>
          <p:nvPr>
            <p:ph idx="1"/>
          </p:nvPr>
        </p:nvSpPr>
        <p:spPr>
          <a:xfrm>
            <a:off x="399245" y="1825625"/>
            <a:ext cx="11307651" cy="4351338"/>
          </a:xfrm>
        </p:spPr>
        <p:txBody>
          <a:bodyPr/>
          <a:lstStyle/>
          <a:p>
            <a:r>
              <a:rPr lang="lt-LT" dirty="0"/>
              <a:t>2020 m. pabaigoje pateikėme LVBOS pasiūlymus XVIII-</a:t>
            </a:r>
            <a:r>
              <a:rPr lang="lt-LT" dirty="0" err="1"/>
              <a:t>ajai</a:t>
            </a:r>
            <a:r>
              <a:rPr lang="lt-LT" dirty="0"/>
              <a:t> LR Vyriausybei</a:t>
            </a:r>
          </a:p>
          <a:p>
            <a:r>
              <a:rPr lang="lt-LT" dirty="0"/>
              <a:t>2021 m. vykdome projektą „LVBOS veiklos plėtra“</a:t>
            </a:r>
          </a:p>
          <a:p>
            <a:r>
              <a:rPr lang="lt-LT" dirty="0"/>
              <a:t>2021 m. pradėjome kurti LVBOS veiklos strategiją</a:t>
            </a:r>
          </a:p>
          <a:p>
            <a:r>
              <a:rPr lang="lt-LT" dirty="0"/>
              <a:t>2021 m. pasiūlėme bendruomenių atstovus į Regionines plėtros tarybas</a:t>
            </a:r>
          </a:p>
          <a:p>
            <a:r>
              <a:rPr lang="lt-LT" dirty="0"/>
              <a:t>2021 m. vykdome pažintinių susitikimų su apskričių bendruomeninių organizacijų tarybomis ciklą</a:t>
            </a:r>
          </a:p>
          <a:p>
            <a:r>
              <a:rPr lang="lt-LT" dirty="0"/>
              <a:t>2021 m. vykdyti bendruomeninių organizacijų galimybių ir poreikių bei organizacijų gyvybingumo tyrimai/apklausos</a:t>
            </a:r>
            <a:br>
              <a:rPr lang="lt-LT" dirty="0"/>
            </a:br>
            <a:endParaRPr lang="lt-LT"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502" y="154547"/>
            <a:ext cx="4146853" cy="87765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39426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800100" y="467021"/>
            <a:ext cx="10487025" cy="6647974"/>
          </a:xfrm>
          <a:prstGeom prst="rect">
            <a:avLst/>
          </a:prstGeom>
        </p:spPr>
        <p:txBody>
          <a:bodyPr wrap="square">
            <a:spAutoFit/>
          </a:bodyPr>
          <a:lstStyle/>
          <a:p>
            <a:pPr algn="ctr"/>
            <a:endParaRPr lang="lt-LT" kern="50" dirty="0">
              <a:effectLst/>
              <a:latin typeface="Times New Roman" panose="02020603050405020304" pitchFamily="18" charset="0"/>
              <a:ea typeface="Times New Roman" panose="02020603050405020304" pitchFamily="18" charset="0"/>
            </a:endParaRPr>
          </a:p>
          <a:p>
            <a:pPr algn="ctr"/>
            <a:endParaRPr lang="lt-LT" kern="50" dirty="0">
              <a:latin typeface="Times New Roman" panose="02020603050405020304" pitchFamily="18" charset="0"/>
              <a:ea typeface="Times New Roman" panose="02020603050405020304" pitchFamily="18" charset="0"/>
            </a:endParaRPr>
          </a:p>
          <a:p>
            <a:pPr algn="ctr"/>
            <a:endParaRPr lang="lt-LT" kern="50" dirty="0">
              <a:effectLst/>
              <a:latin typeface="Times New Roman" panose="02020603050405020304" pitchFamily="18" charset="0"/>
              <a:ea typeface="Times New Roman" panose="02020603050405020304" pitchFamily="18" charset="0"/>
            </a:endParaRPr>
          </a:p>
          <a:p>
            <a:pPr algn="ctr"/>
            <a:endParaRPr lang="lt-LT" kern="50" dirty="0">
              <a:latin typeface="Times New Roman" panose="02020603050405020304" pitchFamily="18" charset="0"/>
              <a:ea typeface="Times New Roman" panose="02020603050405020304" pitchFamily="18" charset="0"/>
            </a:endParaRPr>
          </a:p>
          <a:p>
            <a:pPr algn="ctr"/>
            <a:r>
              <a:rPr lang="lt-LT" kern="50" dirty="0">
                <a:effectLst/>
                <a:latin typeface="Times New Roman" panose="02020603050405020304" pitchFamily="18" charset="0"/>
                <a:ea typeface="Times New Roman" panose="02020603050405020304" pitchFamily="18" charset="0"/>
              </a:rPr>
              <a:t> </a:t>
            </a:r>
          </a:p>
          <a:p>
            <a:pPr algn="ctr"/>
            <a:r>
              <a:rPr lang="lt-LT" sz="3200" b="1" kern="50" dirty="0">
                <a:effectLst/>
                <a:latin typeface="Times New Roman" panose="02020603050405020304" pitchFamily="18" charset="0"/>
                <a:ea typeface="Calibri" panose="020F0502020204030204" pitchFamily="34" charset="0"/>
                <a:cs typeface="Times New Roman" panose="02020603050405020304" pitchFamily="18" charset="0"/>
              </a:rPr>
              <a:t>LIETUVOS VIETOS BENDRUOMENIŲ ORGANIZACIJŲ SĄJUNGOS </a:t>
            </a:r>
          </a:p>
          <a:p>
            <a:pPr algn="ctr"/>
            <a:r>
              <a:rPr lang="lt-LT" sz="3200" b="1" kern="50" dirty="0">
                <a:effectLst/>
                <a:latin typeface="Times New Roman" panose="02020603050405020304" pitchFamily="18" charset="0"/>
                <a:ea typeface="Calibri" panose="020F0502020204030204" pitchFamily="34" charset="0"/>
                <a:cs typeface="Times New Roman" panose="02020603050405020304" pitchFamily="18" charset="0"/>
              </a:rPr>
              <a:t>PASIŪLYMAI </a:t>
            </a:r>
          </a:p>
          <a:p>
            <a:pPr algn="ctr"/>
            <a:r>
              <a:rPr lang="lt-LT" sz="3200" b="1" kern="50" dirty="0">
                <a:effectLst/>
                <a:latin typeface="Times New Roman" panose="02020603050405020304" pitchFamily="18" charset="0"/>
                <a:ea typeface="Calibri" panose="020F0502020204030204" pitchFamily="34" charset="0"/>
                <a:cs typeface="Times New Roman" panose="02020603050405020304" pitchFamily="18" charset="0"/>
              </a:rPr>
              <a:t>XVIII-AJAI LIETUVOS RESPUBLIKOS VYRIAUSYBEI</a:t>
            </a:r>
          </a:p>
          <a:p>
            <a:pPr algn="ctr"/>
            <a:r>
              <a:rPr lang="lt-LT" sz="3200" b="1" dirty="0">
                <a:latin typeface="Times New Roman" panose="02020603050405020304" pitchFamily="18" charset="0"/>
                <a:cs typeface="Times New Roman" panose="02020603050405020304" pitchFamily="18" charset="0"/>
              </a:rPr>
              <a:t>BENDRUOMENINIŲ ORGANIZACIJŲ VEIKLOS PLĖTROS SRITYJE</a:t>
            </a:r>
            <a:endParaRPr lang="lt-LT" sz="3200" b="1" kern="50" dirty="0">
              <a:latin typeface="Times New Roman" panose="02020603050405020304" pitchFamily="18" charset="0"/>
              <a:cs typeface="Times New Roman" panose="02020603050405020304" pitchFamily="18" charset="0"/>
            </a:endParaRPr>
          </a:p>
          <a:p>
            <a:endParaRPr lang="lt-LT" b="1" kern="50" dirty="0">
              <a:latin typeface="Times New Roman" panose="02020603050405020304" pitchFamily="18" charset="0"/>
            </a:endParaRPr>
          </a:p>
          <a:p>
            <a:endParaRPr lang="lt-LT" b="1" kern="50" dirty="0">
              <a:latin typeface="Times New Roman" panose="02020603050405020304" pitchFamily="18" charset="0"/>
            </a:endParaRPr>
          </a:p>
          <a:p>
            <a:endParaRPr lang="lt-LT" b="1" kern="50" dirty="0">
              <a:latin typeface="Times New Roman" panose="02020603050405020304" pitchFamily="18" charset="0"/>
            </a:endParaRPr>
          </a:p>
          <a:p>
            <a:endParaRPr lang="lt-LT" b="1" kern="50" dirty="0">
              <a:latin typeface="Times New Roman" panose="02020603050405020304" pitchFamily="18" charset="0"/>
            </a:endParaRPr>
          </a:p>
          <a:p>
            <a:endParaRPr lang="lt-LT" b="1" kern="50" dirty="0">
              <a:latin typeface="Times New Roman" panose="02020603050405020304" pitchFamily="18" charset="0"/>
            </a:endParaRPr>
          </a:p>
          <a:p>
            <a:endParaRPr lang="lt-LT" b="1" kern="50" dirty="0">
              <a:latin typeface="Times New Roman" panose="02020603050405020304" pitchFamily="18" charset="0"/>
            </a:endParaRPr>
          </a:p>
          <a:p>
            <a:endParaRPr lang="lt-LT" b="1" kern="50" dirty="0">
              <a:latin typeface="Times New Roman" panose="02020603050405020304" pitchFamily="18" charset="0"/>
            </a:endParaRPr>
          </a:p>
          <a:p>
            <a:endParaRPr lang="lt-LT"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1530" y="467021"/>
            <a:ext cx="4935537" cy="10445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79670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457200" y="512846"/>
            <a:ext cx="10529887" cy="5786199"/>
          </a:xfrm>
          <a:prstGeom prst="rect">
            <a:avLst/>
          </a:prstGeom>
        </p:spPr>
        <p:txBody>
          <a:bodyPr wrap="square">
            <a:spAutoFit/>
          </a:bodyPr>
          <a:lstStyle/>
          <a:p>
            <a:pPr marL="342900" lvl="0" indent="-342900" algn="just">
              <a:spcAft>
                <a:spcPts val="600"/>
              </a:spcAft>
              <a:buFont typeface="Symbol" panose="05050102010706020507" pitchFamily="18" charset="2"/>
              <a:buChar char=""/>
            </a:pPr>
            <a:r>
              <a:rPr lang="lt-LT" sz="2400" kern="50" dirty="0">
                <a:effectLst/>
                <a:latin typeface="Times New Roman" panose="02020603050405020304" pitchFamily="18" charset="0"/>
                <a:ea typeface="Calibri" panose="020F0502020204030204" pitchFamily="34" charset="0"/>
              </a:rPr>
              <a:t>Trūksta viešojo valdymo procesų atvirumo ir aktyvesnio visuomenės dalyvavimo viešojo valdymo procesuose, nepakankamai efektyvus sprendimų priėmimas viešajame valdyme. Vidaus reikalų ministerija, kaip atsakinga institucija už bendruomeninių organizacijų plėtrą, kartu su LVBOS turėtų </a:t>
            </a:r>
            <a:r>
              <a:rPr lang="lt-LT" sz="2400" b="1" kern="50" dirty="0">
                <a:effectLst/>
                <a:latin typeface="Times New Roman" panose="02020603050405020304" pitchFamily="18" charset="0"/>
                <a:ea typeface="Calibri" panose="020F0502020204030204" pitchFamily="34" charset="0"/>
              </a:rPr>
              <a:t>parengti ir įgyvendinti bendruomeninių organizacijų aktyvumo skatinimo programą,</a:t>
            </a:r>
            <a:r>
              <a:rPr lang="lt-LT" sz="2400" kern="50" dirty="0">
                <a:effectLst/>
                <a:latin typeface="Times New Roman" panose="02020603050405020304" pitchFamily="18" charset="0"/>
                <a:ea typeface="Calibri" panose="020F0502020204030204" pitchFamily="34" charset="0"/>
              </a:rPr>
              <a:t> stiprinant bendruomeninių organizacijų dalyvaujamosios demokratijos ir institucinius gebėjimus, remiant jų pilietines iniciatyvas.</a:t>
            </a:r>
          </a:p>
          <a:p>
            <a:pPr lvl="0" algn="just">
              <a:spcAft>
                <a:spcPts val="600"/>
              </a:spcAft>
            </a:pPr>
            <a:endParaRPr lang="lt-LT" sz="2400" kern="50" dirty="0">
              <a:effectLst/>
              <a:latin typeface="Times New Roman" panose="02020603050405020304" pitchFamily="18" charset="0"/>
              <a:ea typeface="Calibri" panose="020F0502020204030204" pitchFamily="34" charset="0"/>
            </a:endParaRPr>
          </a:p>
          <a:p>
            <a:pPr marL="342900" lvl="0" indent="-342900" algn="just">
              <a:spcAft>
                <a:spcPts val="600"/>
              </a:spcAft>
              <a:buFont typeface="Symbol" panose="05050102010706020507" pitchFamily="18" charset="2"/>
              <a:buChar char=""/>
            </a:pPr>
            <a:r>
              <a:rPr lang="lt-LT" sz="2400" kern="50" dirty="0">
                <a:effectLst/>
                <a:latin typeface="Times New Roman" panose="02020603050405020304" pitchFamily="18" charset="0"/>
                <a:ea typeface="Calibri" panose="020F0502020204030204" pitchFamily="34" charset="0"/>
              </a:rPr>
              <a:t>Siekiant sukurti ilgalaikės bendruomeninių organizacijų  veiklos plėtros sąlygas, skatinant bendruomeninių organizacijų vienijimąsi ir jų bendradarbiavimą su viešuoju sektoriumi, užtikrinant informacijos apie bendruomeninių organizacijų sektorių ir jo savanorišką veiklą sklaidą, stiprinti nacionalinių ir regioninių asociacijų, vienijančių bendruomenines organizacijas, veiklą, </a:t>
            </a:r>
            <a:r>
              <a:rPr lang="lt-LT" sz="2400" b="1" kern="50" dirty="0">
                <a:effectLst/>
                <a:latin typeface="Times New Roman" panose="02020603050405020304" pitchFamily="18" charset="0"/>
                <a:ea typeface="Calibri" panose="020F0502020204030204" pitchFamily="34" charset="0"/>
              </a:rPr>
              <a:t>sukurti ir įgyvendinti Nacionalinių ir regioninių asociacijų, vienijančių bendruomenines organizacijas, veiklos plėtros programą.</a:t>
            </a:r>
            <a:endParaRPr lang="lt-LT" sz="2400" kern="5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73218262"/>
      </p:ext>
    </p:extLst>
  </p:cSld>
  <p:clrMapOvr>
    <a:masterClrMapping/>
  </p:clrMapOvr>
</p:sld>
</file>

<file path=ppt/theme/theme1.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1612</Words>
  <Application>Microsoft Office PowerPoint</Application>
  <PresentationFormat>Widescreen</PresentationFormat>
  <Paragraphs>138</Paragraphs>
  <Slides>26</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Symbol</vt:lpstr>
      <vt:lpstr>Times New Roman</vt:lpstr>
      <vt:lpstr>„Office“ tema</vt:lpstr>
      <vt:lpstr>Lietuvos vietos bendruomenių organizacijų sąjunga, Nacionalinė ir savivaldybių bendruomeninių organizacijų tarybos:  2021 metų situacija   R.Navickas, Nacionalinės bendruomeninių organizacijų tarybos pirmininkas, 2021 11 16</vt:lpstr>
      <vt:lpstr>PowerPoint Presentation</vt:lpstr>
      <vt:lpstr>PowerPoint Presentation</vt:lpstr>
      <vt:lpstr>PowerPoint Presentation</vt:lpstr>
      <vt:lpstr>PowerPoint Presentation</vt:lpstr>
      <vt:lpstr>PowerPoint Presentation</vt:lpstr>
      <vt:lpstr>                           AKTUALIJOS</vt:lpstr>
      <vt:lpstr>PowerPoint Presentation</vt:lpstr>
      <vt:lpstr>PowerPoint Presentation</vt:lpstr>
      <vt:lpstr>PowerPoint Presentation</vt:lpstr>
      <vt:lpstr>PowerPoint Presentation</vt:lpstr>
      <vt:lpstr> Bendruomenių organizacijų lyderių apklausos duomenys 2021</vt:lpstr>
      <vt:lpstr>PowerPoint Presentation</vt:lpstr>
      <vt:lpstr>PowerPoint Presentation</vt:lpstr>
      <vt:lpstr>PowerPoint Presentation</vt:lpstr>
      <vt:lpstr>PowerPoint Presentation</vt:lpstr>
      <vt:lpstr>PowerPoint Presentation</vt:lpstr>
      <vt:lpstr>PowerPoint Presentation</vt:lpstr>
      <vt:lpstr>BENDRUOMENINIO JUDĖJIMO PROBLEMOS</vt:lpstr>
      <vt:lpstr>LR bendruomeninių organizacijų plėtros įstatymas priimtas 2018 12 13,  įsigaliojo 2019 03 01, koreguotas 2020 06 23</vt:lpstr>
      <vt:lpstr>PowerPoint Presentation</vt:lpstr>
      <vt:lpstr>Nacionalinės BOT veiklos problemos</vt:lpstr>
      <vt:lpstr>Savivaldybių bendruomeninių organizacijų tarybos (BOT)</vt:lpstr>
      <vt:lpstr>2019-2021 metais vyko savivaldybių BOT formavimas</vt:lpstr>
      <vt:lpstr>Savivaldybių BOT veiklos ir jos viešinimo problemos</vt:lpstr>
      <vt:lpstr>REZIUME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Lietuvos vietos bendruomenių organizacijų sąjungos pasiūlymai teisėkūrai bendruomeninės veiklos srityje  šiai LR Seimo kadencijai</dc:title>
  <dc:creator>Ramunas Navickas</dc:creator>
  <cp:lastModifiedBy>mbana</cp:lastModifiedBy>
  <cp:revision>48</cp:revision>
  <cp:lastPrinted>2021-10-05T07:54:00Z</cp:lastPrinted>
  <dcterms:created xsi:type="dcterms:W3CDTF">2021-01-15T11:20:30Z</dcterms:created>
  <dcterms:modified xsi:type="dcterms:W3CDTF">2021-11-16T15:25:10Z</dcterms:modified>
</cp:coreProperties>
</file>