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790" r:id="rId3"/>
    <p:sldId id="785" r:id="rId4"/>
    <p:sldId id="794" r:id="rId5"/>
    <p:sldId id="792" r:id="rId6"/>
    <p:sldId id="793" r:id="rId7"/>
    <p:sldId id="788" r:id="rId8"/>
    <p:sldId id="808" r:id="rId9"/>
    <p:sldId id="795" r:id="rId10"/>
    <p:sldId id="789" r:id="rId11"/>
    <p:sldId id="799" r:id="rId12"/>
    <p:sldId id="796" r:id="rId13"/>
    <p:sldId id="797" r:id="rId14"/>
    <p:sldId id="798" r:id="rId15"/>
    <p:sldId id="800" r:id="rId16"/>
    <p:sldId id="801" r:id="rId17"/>
    <p:sldId id="802" r:id="rId18"/>
    <p:sldId id="805" r:id="rId19"/>
    <p:sldId id="803" r:id="rId20"/>
    <p:sldId id="804" r:id="rId21"/>
    <p:sldId id="809" r:id="rId22"/>
    <p:sldId id="745" r:id="rId23"/>
  </p:sldIdLst>
  <p:sldSz cx="12192000" cy="6858000"/>
  <p:notesSz cx="7053263" cy="93091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9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05569\Desktop\alytaus%20diagram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05569\Desktop\alytaus%20diagramo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05569\Desktop\alytaus%20diagramo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05569\Desktop\alytaus%20diagramo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05569\Desktop\alytaus%20diagramo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05569\Desktop\alytaus%20diagramo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05569\Desktop\alytaus%20diagramo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05569\Desktop\alytaus%20diagramo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05569\Desktop\alytaus%20diagramo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Kiekis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Neigiamas vietovės įvaizdis</c:v>
                </c:pt>
                <c:pt idx="1">
                  <c:v>Nesaugumas</c:v>
                </c:pt>
                <c:pt idx="2">
                  <c:v>Mažėjanti biologinė įvairovė ir aplinkosaugos problemos</c:v>
                </c:pt>
                <c:pt idx="3">
                  <c:v>Stipri klimato kaita ir išteklių brangimas</c:v>
                </c:pt>
                <c:pt idx="4">
                  <c:v>Neprieinamos mokyklos, vaikų darželio, kultūros, banko, medicinos paslaugos</c:v>
                </c:pt>
                <c:pt idx="5">
                  <c:v>Kultūrinių paslaugų trūkumas (koncertai, spektakliai, šokių vakarai, laisvalaikio renginiai ir kita)</c:v>
                </c:pt>
                <c:pt idx="6">
                  <c:v>Buitinių paslaugų trūkumas (siuvimas, kirpimas, avalynės, buitinės technikos taisymas ir kita)</c:v>
                </c:pt>
                <c:pt idx="7">
                  <c:v>Didelė atskirtis tarp jaunimo ir pagyvenusių žmonių</c:v>
                </c:pt>
                <c:pt idx="8">
                  <c:v>Socialinės problemos (asocialios šeimos, žalingi įpročiai ir kita)</c:v>
                </c:pt>
                <c:pt idx="9">
                  <c:v>Bloga infrastruktūra (keliai, apšvietimas, viešieji pastatai, vandentiekis ir nuotekos, kita)</c:v>
                </c:pt>
                <c:pt idx="10">
                  <c:v>Nedarbas</c:v>
                </c:pt>
                <c:pt idx="11">
                  <c:v>Gyventojų skaičiaus mažėjimas</c:v>
                </c:pt>
                <c:pt idx="12">
                  <c:v>Spartus kaimo gyventojų senėjimas</c:v>
                </c:pt>
                <c:pt idx="13">
                  <c:v>Mažos kaimo gyventojų pajamos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20</c:v>
                </c:pt>
                <c:pt idx="1">
                  <c:v>20</c:v>
                </c:pt>
                <c:pt idx="2">
                  <c:v>28</c:v>
                </c:pt>
                <c:pt idx="3">
                  <c:v>76</c:v>
                </c:pt>
                <c:pt idx="4">
                  <c:v>85</c:v>
                </c:pt>
                <c:pt idx="5">
                  <c:v>88</c:v>
                </c:pt>
                <c:pt idx="6">
                  <c:v>87</c:v>
                </c:pt>
                <c:pt idx="7">
                  <c:v>98</c:v>
                </c:pt>
                <c:pt idx="8">
                  <c:v>114</c:v>
                </c:pt>
                <c:pt idx="9">
                  <c:v>146</c:v>
                </c:pt>
                <c:pt idx="10">
                  <c:v>239</c:v>
                </c:pt>
                <c:pt idx="11">
                  <c:v>252</c:v>
                </c:pt>
                <c:pt idx="12">
                  <c:v>274</c:v>
                </c:pt>
                <c:pt idx="13">
                  <c:v>275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BC-4788-B305-9316318E28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837929424"/>
        <c:axId val="1591004864"/>
      </c:barChart>
      <c:catAx>
        <c:axId val="1837929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91004864"/>
        <c:crosses val="autoZero"/>
        <c:auto val="1"/>
        <c:lblAlgn val="ctr"/>
        <c:lblOffset val="100"/>
        <c:noMultiLvlLbl val="0"/>
      </c:catAx>
      <c:valAx>
        <c:axId val="15910048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8379294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Sheet2!$K$1</c:f>
              <c:strCache>
                <c:ptCount val="1"/>
                <c:pt idx="0">
                  <c:v>Nesvarbu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Sheet2!$J$2:$J$22</c:f>
              <c:strCache>
                <c:ptCount val="21"/>
                <c:pt idx="0">
                  <c:v>Miško terapijos paslaugų vystymosi skatinimas</c:v>
                </c:pt>
                <c:pt idx="1">
                  <c:v>Agrarinės miškininkystės (miško ir augalininkystės, miško ir ganyklų, augalininkystės, miško ir ganyklų) vystymosi skatinimas</c:v>
                </c:pt>
                <c:pt idx="2">
                  <c:v>Biologinės įvairovės atkūrimas, išsaugojimas ir didinimas, įskaitant ir "Natūra 2000" teritorijose</c:v>
                </c:pt>
                <c:pt idx="3">
                  <c:v>Bioekonomikos verslų (tvari atsinaujinančių biologinių išteklių gamyba, jų ir bioatliekų perdirbimas į pridėtinę vertę turinčius produktus (maistas, pašarai, kiti bioproduktai) ir bioenergiją) vystymas</c:v>
                </c:pt>
                <c:pt idx="4">
                  <c:v>Žiedinės ekonomikos principais grįstų ūkių ir verslų skatinimas</c:v>
                </c:pt>
                <c:pt idx="5">
                  <c:v>Mokymosi visą gyvenimą ir profesinio mokymo tobulinimas (žemės ūkio, maisto ir miškininkystės sektoriaus specialistai, naujos profesijos - gidas vaistažolininkas; eigulys edukatorius ir kitos)</c:v>
                </c:pt>
                <c:pt idx="6">
                  <c:v>Didelės gamtinės vertės ūkininkavimo teritorijose ir kraštovaizdžio būklės gerinimas</c:v>
                </c:pt>
                <c:pt idx="7">
                  <c:v>Turizmo infrastruktūros ir paslaugų plėtra</c:v>
                </c:pt>
                <c:pt idx="8">
                  <c:v>Naujovių (skaitmeninių ir kitų technologijų) skatinimas ir diegimas (nauji produktai, paslaugos, veiklos būdai ir kt.) kaimo vietovėse</c:v>
                </c:pt>
                <c:pt idx="9">
                  <c:v>Atsinaujinančių energijos išteklių, atliekų ir nemaistinių žaliavų perdirbimo ir naudojimo palengvinimas bioekonomikos tikslais</c:v>
                </c:pt>
                <c:pt idx="10">
                  <c:v>Trumpųjų maisto tiekimo grandinių ir vietos maisto sistemų kūrimas</c:v>
                </c:pt>
                <c:pt idx="11">
                  <c:v>Parkų ir kitos žaliosios infrastruktūros kūrimas</c:v>
                </c:pt>
                <c:pt idx="12">
                  <c:v>Prieigos prie informacinių ir ryšių technologijų plėtra, jų naudojimo skatinimas ir kokybės gerinimas kaimo vietovėse</c:v>
                </c:pt>
                <c:pt idx="13">
                  <c:v>Palankesnių sąlygų pradėti veiklą žemės ūkio ir maisto, turizmo sektoriuose sudarymas</c:v>
                </c:pt>
                <c:pt idx="14">
                  <c:v>Viešosios infrastruktūros (viešieji pastatai, viešosios erdvės, transporto infrastruktūra ir pan.) gerinimas</c:v>
                </c:pt>
                <c:pt idx="15">
                  <c:v>Projektai skirti vietos produkcijos perdirbimui ir realizavimui</c:v>
                </c:pt>
                <c:pt idx="16">
                  <c:v>Sveikatinimo priemonių (dviračiai, aktyvus sportas, sveika mityba, sveikatinimosi procedūros) diegimas ir infrastruktūros gerinimas</c:v>
                </c:pt>
                <c:pt idx="17">
                  <c:v>Bendruomeniškumą ir verslumą skatinančios iniciatyvos</c:v>
                </c:pt>
                <c:pt idx="18">
                  <c:v>Paslaugų socialiai pažeidžiamoms grupėms (bedarbiams, vaikams, vyresnio amžiaus žmonėms, neįgaliesiems ir pan.) prieinamumo didinimas</c:v>
                </c:pt>
                <c:pt idx="19">
                  <c:v>Paslaugų gyventojams (švietimo, kultūros, sporto, aplinkos tvarkymo ir pan.) prieinamumo didinimas</c:v>
                </c:pt>
                <c:pt idx="20">
                  <c:v>Parama darbo vietų kūrimui</c:v>
                </c:pt>
              </c:strCache>
            </c:strRef>
          </c:cat>
          <c:val>
            <c:numRef>
              <c:f>Sheet2!$K$2:$K$22</c:f>
              <c:numCache>
                <c:formatCode>General</c:formatCode>
                <c:ptCount val="21"/>
                <c:pt idx="0">
                  <c:v>13</c:v>
                </c:pt>
                <c:pt idx="1">
                  <c:v>12.4</c:v>
                </c:pt>
                <c:pt idx="2">
                  <c:v>10.8</c:v>
                </c:pt>
                <c:pt idx="3">
                  <c:v>11.200000000000001</c:v>
                </c:pt>
                <c:pt idx="4">
                  <c:v>8.2000000000000011</c:v>
                </c:pt>
                <c:pt idx="5">
                  <c:v>10.199999999999999</c:v>
                </c:pt>
                <c:pt idx="6">
                  <c:v>9.2000000000000011</c:v>
                </c:pt>
                <c:pt idx="7">
                  <c:v>11.600000000000001</c:v>
                </c:pt>
                <c:pt idx="8">
                  <c:v>9.3000000000000007</c:v>
                </c:pt>
                <c:pt idx="9">
                  <c:v>8.1</c:v>
                </c:pt>
                <c:pt idx="10">
                  <c:v>7.9</c:v>
                </c:pt>
                <c:pt idx="11">
                  <c:v>8.8000000000000007</c:v>
                </c:pt>
                <c:pt idx="12">
                  <c:v>10.3</c:v>
                </c:pt>
                <c:pt idx="13">
                  <c:v>5.1999999999999993</c:v>
                </c:pt>
                <c:pt idx="14">
                  <c:v>8</c:v>
                </c:pt>
                <c:pt idx="15">
                  <c:v>4.9000000000000004</c:v>
                </c:pt>
                <c:pt idx="16">
                  <c:v>7.5</c:v>
                </c:pt>
                <c:pt idx="17">
                  <c:v>6.3000000000000007</c:v>
                </c:pt>
                <c:pt idx="18">
                  <c:v>5.0999999999999996</c:v>
                </c:pt>
                <c:pt idx="19">
                  <c:v>5.7</c:v>
                </c:pt>
                <c:pt idx="20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33-4DBC-B62B-E7851BD1068C}"/>
            </c:ext>
          </c:extLst>
        </c:ser>
        <c:ser>
          <c:idx val="1"/>
          <c:order val="1"/>
          <c:tx>
            <c:strRef>
              <c:f>Sheet2!$L$1</c:f>
              <c:strCache>
                <c:ptCount val="1"/>
                <c:pt idx="0">
                  <c:v>Sunku pasakyti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Sheet2!$J$2:$J$22</c:f>
              <c:strCache>
                <c:ptCount val="21"/>
                <c:pt idx="0">
                  <c:v>Miško terapijos paslaugų vystymosi skatinimas</c:v>
                </c:pt>
                <c:pt idx="1">
                  <c:v>Agrarinės miškininkystės (miško ir augalininkystės, miško ir ganyklų, augalininkystės, miško ir ganyklų) vystymosi skatinimas</c:v>
                </c:pt>
                <c:pt idx="2">
                  <c:v>Biologinės įvairovės atkūrimas, išsaugojimas ir didinimas, įskaitant ir "Natūra 2000" teritorijose</c:v>
                </c:pt>
                <c:pt idx="3">
                  <c:v>Bioekonomikos verslų (tvari atsinaujinančių biologinių išteklių gamyba, jų ir bioatliekų perdirbimas į pridėtinę vertę turinčius produktus (maistas, pašarai, kiti bioproduktai) ir bioenergiją) vystymas</c:v>
                </c:pt>
                <c:pt idx="4">
                  <c:v>Žiedinės ekonomikos principais grįstų ūkių ir verslų skatinimas</c:v>
                </c:pt>
                <c:pt idx="5">
                  <c:v>Mokymosi visą gyvenimą ir profesinio mokymo tobulinimas (žemės ūkio, maisto ir miškininkystės sektoriaus specialistai, naujos profesijos - gidas vaistažolininkas; eigulys edukatorius ir kitos)</c:v>
                </c:pt>
                <c:pt idx="6">
                  <c:v>Didelės gamtinės vertės ūkininkavimo teritorijose ir kraštovaizdžio būklės gerinimas</c:v>
                </c:pt>
                <c:pt idx="7">
                  <c:v>Turizmo infrastruktūros ir paslaugų plėtra</c:v>
                </c:pt>
                <c:pt idx="8">
                  <c:v>Naujovių (skaitmeninių ir kitų technologijų) skatinimas ir diegimas (nauji produktai, paslaugos, veiklos būdai ir kt.) kaimo vietovėse</c:v>
                </c:pt>
                <c:pt idx="9">
                  <c:v>Atsinaujinančių energijos išteklių, atliekų ir nemaistinių žaliavų perdirbimo ir naudojimo palengvinimas bioekonomikos tikslais</c:v>
                </c:pt>
                <c:pt idx="10">
                  <c:v>Trumpųjų maisto tiekimo grandinių ir vietos maisto sistemų kūrimas</c:v>
                </c:pt>
                <c:pt idx="11">
                  <c:v>Parkų ir kitos žaliosios infrastruktūros kūrimas</c:v>
                </c:pt>
                <c:pt idx="12">
                  <c:v>Prieigos prie informacinių ir ryšių technologijų plėtra, jų naudojimo skatinimas ir kokybės gerinimas kaimo vietovėse</c:v>
                </c:pt>
                <c:pt idx="13">
                  <c:v>Palankesnių sąlygų pradėti veiklą žemės ūkio ir maisto, turizmo sektoriuose sudarymas</c:v>
                </c:pt>
                <c:pt idx="14">
                  <c:v>Viešosios infrastruktūros (viešieji pastatai, viešosios erdvės, transporto infrastruktūra ir pan.) gerinimas</c:v>
                </c:pt>
                <c:pt idx="15">
                  <c:v>Projektai skirti vietos produkcijos perdirbimui ir realizavimui</c:v>
                </c:pt>
                <c:pt idx="16">
                  <c:v>Sveikatinimo priemonių (dviračiai, aktyvus sportas, sveika mityba, sveikatinimosi procedūros) diegimas ir infrastruktūros gerinimas</c:v>
                </c:pt>
                <c:pt idx="17">
                  <c:v>Bendruomeniškumą ir verslumą skatinančios iniciatyvos</c:v>
                </c:pt>
                <c:pt idx="18">
                  <c:v>Paslaugų socialiai pažeidžiamoms grupėms (bedarbiams, vaikams, vyresnio amžiaus žmonėms, neįgaliesiems ir pan.) prieinamumo didinimas</c:v>
                </c:pt>
                <c:pt idx="19">
                  <c:v>Paslaugų gyventojams (švietimo, kultūros, sporto, aplinkos tvarkymo ir pan.) prieinamumo didinimas</c:v>
                </c:pt>
                <c:pt idx="20">
                  <c:v>Parama darbo vietų kūrimui</c:v>
                </c:pt>
              </c:strCache>
            </c:strRef>
          </c:cat>
          <c:val>
            <c:numRef>
              <c:f>Sheet2!$L$2:$L$22</c:f>
              <c:numCache>
                <c:formatCode>General</c:formatCode>
                <c:ptCount val="21"/>
                <c:pt idx="0">
                  <c:v>39.5</c:v>
                </c:pt>
                <c:pt idx="1">
                  <c:v>39.5</c:v>
                </c:pt>
                <c:pt idx="2">
                  <c:v>36.6</c:v>
                </c:pt>
                <c:pt idx="3">
                  <c:v>31.3</c:v>
                </c:pt>
                <c:pt idx="4">
                  <c:v>33.6</c:v>
                </c:pt>
                <c:pt idx="5">
                  <c:v>29.2</c:v>
                </c:pt>
                <c:pt idx="6">
                  <c:v>30.2</c:v>
                </c:pt>
                <c:pt idx="7">
                  <c:v>27</c:v>
                </c:pt>
                <c:pt idx="8">
                  <c:v>26.9</c:v>
                </c:pt>
                <c:pt idx="9">
                  <c:v>27.2</c:v>
                </c:pt>
                <c:pt idx="10">
                  <c:v>26.8</c:v>
                </c:pt>
                <c:pt idx="11">
                  <c:v>23.6</c:v>
                </c:pt>
                <c:pt idx="12">
                  <c:v>22</c:v>
                </c:pt>
                <c:pt idx="13">
                  <c:v>24</c:v>
                </c:pt>
                <c:pt idx="14">
                  <c:v>21</c:v>
                </c:pt>
                <c:pt idx="15">
                  <c:v>22</c:v>
                </c:pt>
                <c:pt idx="16">
                  <c:v>12.3</c:v>
                </c:pt>
                <c:pt idx="17">
                  <c:v>13.4</c:v>
                </c:pt>
                <c:pt idx="18">
                  <c:v>14.4</c:v>
                </c:pt>
                <c:pt idx="19">
                  <c:v>12.1</c:v>
                </c:pt>
                <c:pt idx="20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33-4DBC-B62B-E7851BD1068C}"/>
            </c:ext>
          </c:extLst>
        </c:ser>
        <c:ser>
          <c:idx val="2"/>
          <c:order val="2"/>
          <c:tx>
            <c:strRef>
              <c:f>Sheet2!$M$1</c:f>
              <c:strCache>
                <c:ptCount val="1"/>
                <c:pt idx="0">
                  <c:v>Svarbu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Sheet2!$J$2:$J$22</c:f>
              <c:strCache>
                <c:ptCount val="21"/>
                <c:pt idx="0">
                  <c:v>Miško terapijos paslaugų vystymosi skatinimas</c:v>
                </c:pt>
                <c:pt idx="1">
                  <c:v>Agrarinės miškininkystės (miško ir augalininkystės, miško ir ganyklų, augalininkystės, miško ir ganyklų) vystymosi skatinimas</c:v>
                </c:pt>
                <c:pt idx="2">
                  <c:v>Biologinės įvairovės atkūrimas, išsaugojimas ir didinimas, įskaitant ir "Natūra 2000" teritorijose</c:v>
                </c:pt>
                <c:pt idx="3">
                  <c:v>Bioekonomikos verslų (tvari atsinaujinančių biologinių išteklių gamyba, jų ir bioatliekų perdirbimas į pridėtinę vertę turinčius produktus (maistas, pašarai, kiti bioproduktai) ir bioenergiją) vystymas</c:v>
                </c:pt>
                <c:pt idx="4">
                  <c:v>Žiedinės ekonomikos principais grįstų ūkių ir verslų skatinimas</c:v>
                </c:pt>
                <c:pt idx="5">
                  <c:v>Mokymosi visą gyvenimą ir profesinio mokymo tobulinimas (žemės ūkio, maisto ir miškininkystės sektoriaus specialistai, naujos profesijos - gidas vaistažolininkas; eigulys edukatorius ir kitos)</c:v>
                </c:pt>
                <c:pt idx="6">
                  <c:v>Didelės gamtinės vertės ūkininkavimo teritorijose ir kraštovaizdžio būklės gerinimas</c:v>
                </c:pt>
                <c:pt idx="7">
                  <c:v>Turizmo infrastruktūros ir paslaugų plėtra</c:v>
                </c:pt>
                <c:pt idx="8">
                  <c:v>Naujovių (skaitmeninių ir kitų technologijų) skatinimas ir diegimas (nauji produktai, paslaugos, veiklos būdai ir kt.) kaimo vietovėse</c:v>
                </c:pt>
                <c:pt idx="9">
                  <c:v>Atsinaujinančių energijos išteklių, atliekų ir nemaistinių žaliavų perdirbimo ir naudojimo palengvinimas bioekonomikos tikslais</c:v>
                </c:pt>
                <c:pt idx="10">
                  <c:v>Trumpųjų maisto tiekimo grandinių ir vietos maisto sistemų kūrimas</c:v>
                </c:pt>
                <c:pt idx="11">
                  <c:v>Parkų ir kitos žaliosios infrastruktūros kūrimas</c:v>
                </c:pt>
                <c:pt idx="12">
                  <c:v>Prieigos prie informacinių ir ryšių technologijų plėtra, jų naudojimo skatinimas ir kokybės gerinimas kaimo vietovėse</c:v>
                </c:pt>
                <c:pt idx="13">
                  <c:v>Palankesnių sąlygų pradėti veiklą žemės ūkio ir maisto, turizmo sektoriuose sudarymas</c:v>
                </c:pt>
                <c:pt idx="14">
                  <c:v>Viešosios infrastruktūros (viešieji pastatai, viešosios erdvės, transporto infrastruktūra ir pan.) gerinimas</c:v>
                </c:pt>
                <c:pt idx="15">
                  <c:v>Projektai skirti vietos produkcijos perdirbimui ir realizavimui</c:v>
                </c:pt>
                <c:pt idx="16">
                  <c:v>Sveikatinimo priemonių (dviračiai, aktyvus sportas, sveika mityba, sveikatinimosi procedūros) diegimas ir infrastruktūros gerinimas</c:v>
                </c:pt>
                <c:pt idx="17">
                  <c:v>Bendruomeniškumą ir verslumą skatinančios iniciatyvos</c:v>
                </c:pt>
                <c:pt idx="18">
                  <c:v>Paslaugų socialiai pažeidžiamoms grupėms (bedarbiams, vaikams, vyresnio amžiaus žmonėms, neįgaliesiems ir pan.) prieinamumo didinimas</c:v>
                </c:pt>
                <c:pt idx="19">
                  <c:v>Paslaugų gyventojams (švietimo, kultūros, sporto, aplinkos tvarkymo ir pan.) prieinamumo didinimas</c:v>
                </c:pt>
                <c:pt idx="20">
                  <c:v>Parama darbo vietų kūrimui</c:v>
                </c:pt>
              </c:strCache>
            </c:strRef>
          </c:cat>
          <c:val>
            <c:numRef>
              <c:f>Sheet2!$M$2:$M$22</c:f>
              <c:numCache>
                <c:formatCode>General</c:formatCode>
                <c:ptCount val="21"/>
                <c:pt idx="0">
                  <c:v>47.5</c:v>
                </c:pt>
                <c:pt idx="1">
                  <c:v>48.099999999999994</c:v>
                </c:pt>
                <c:pt idx="2">
                  <c:v>52.6</c:v>
                </c:pt>
                <c:pt idx="3">
                  <c:v>57.5</c:v>
                </c:pt>
                <c:pt idx="4">
                  <c:v>58.2</c:v>
                </c:pt>
                <c:pt idx="5">
                  <c:v>60.599999999999994</c:v>
                </c:pt>
                <c:pt idx="6">
                  <c:v>60.6</c:v>
                </c:pt>
                <c:pt idx="7">
                  <c:v>61.4</c:v>
                </c:pt>
                <c:pt idx="8">
                  <c:v>63.8</c:v>
                </c:pt>
                <c:pt idx="9">
                  <c:v>64.7</c:v>
                </c:pt>
                <c:pt idx="10">
                  <c:v>65.3</c:v>
                </c:pt>
                <c:pt idx="11">
                  <c:v>67.599999999999994</c:v>
                </c:pt>
                <c:pt idx="12">
                  <c:v>67.699999999999989</c:v>
                </c:pt>
                <c:pt idx="13">
                  <c:v>70.8</c:v>
                </c:pt>
                <c:pt idx="14">
                  <c:v>71</c:v>
                </c:pt>
                <c:pt idx="15">
                  <c:v>73.099999999999994</c:v>
                </c:pt>
                <c:pt idx="16">
                  <c:v>80.2</c:v>
                </c:pt>
                <c:pt idx="17">
                  <c:v>80.300000000000011</c:v>
                </c:pt>
                <c:pt idx="18">
                  <c:v>80.5</c:v>
                </c:pt>
                <c:pt idx="19">
                  <c:v>82.199999999999989</c:v>
                </c:pt>
                <c:pt idx="20">
                  <c:v>87.6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33-4DBC-B62B-E7851BD1068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4160704"/>
        <c:axId val="1915171520"/>
      </c:barChart>
      <c:catAx>
        <c:axId val="17241607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915171520"/>
        <c:crosses val="autoZero"/>
        <c:auto val="1"/>
        <c:lblAlgn val="ctr"/>
        <c:lblOffset val="100"/>
        <c:noMultiLvlLbl val="0"/>
      </c:catAx>
      <c:valAx>
        <c:axId val="19151715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24160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Sheet2!$K$1</c:f>
              <c:strCache>
                <c:ptCount val="1"/>
                <c:pt idx="0">
                  <c:v>Nesvarbu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Sheet2!$J$13:$J$22</c:f>
              <c:strCache>
                <c:ptCount val="10"/>
                <c:pt idx="0">
                  <c:v>Parkų ir kitos žaliosios infrastruktūros kūrimas</c:v>
                </c:pt>
                <c:pt idx="1">
                  <c:v>Prieigos prie informacinių ir ryšių technologijų plėtra, jų naudojimo skatinimas ir kokybės gerinimas kaimo vietovėse</c:v>
                </c:pt>
                <c:pt idx="2">
                  <c:v>Palankesnių sąlygų pradėti veiklą žemės ūkio ir maisto, turizmo sektoriuose sudarymas</c:v>
                </c:pt>
                <c:pt idx="3">
                  <c:v>Viešosios infrastruktūros (viešieji pastatai, viešosios erdvės, transporto infrastruktūra ir pan.) gerinimas</c:v>
                </c:pt>
                <c:pt idx="4">
                  <c:v>Projektai skirti vietos produkcijos perdirbimui ir realizavimui</c:v>
                </c:pt>
                <c:pt idx="5">
                  <c:v>Sveikatinimo priemonių (dviračiai, aktyvus sportas, sveika mityba, sveikatinimosi procedūros) diegimas ir infrastruktūros gerinimas</c:v>
                </c:pt>
                <c:pt idx="6">
                  <c:v>Bendruomeniškumą ir verslumą skatinančios iniciatyvos</c:v>
                </c:pt>
                <c:pt idx="7">
                  <c:v>Paslaugų socialiai pažeidžiamoms grupėms (bedarbiams, vaikams, vyresnio amžiaus žmonėms, neįgaliesiems ir pan.) prieinamumo didinimas</c:v>
                </c:pt>
                <c:pt idx="8">
                  <c:v>Paslaugų gyventojams (švietimo, kultūros, sporto, aplinkos tvarkymo ir pan.) prieinamumo didinimas</c:v>
                </c:pt>
                <c:pt idx="9">
                  <c:v>Parama darbo vietų kūrimui</c:v>
                </c:pt>
              </c:strCache>
            </c:strRef>
          </c:cat>
          <c:val>
            <c:numRef>
              <c:f>Sheet2!$K$13:$K$22</c:f>
              <c:numCache>
                <c:formatCode>General</c:formatCode>
                <c:ptCount val="10"/>
                <c:pt idx="0">
                  <c:v>8.8000000000000007</c:v>
                </c:pt>
                <c:pt idx="1">
                  <c:v>10.3</c:v>
                </c:pt>
                <c:pt idx="2">
                  <c:v>5.1999999999999993</c:v>
                </c:pt>
                <c:pt idx="3">
                  <c:v>8</c:v>
                </c:pt>
                <c:pt idx="4">
                  <c:v>4.9000000000000004</c:v>
                </c:pt>
                <c:pt idx="5">
                  <c:v>7.5</c:v>
                </c:pt>
                <c:pt idx="6">
                  <c:v>6.3000000000000007</c:v>
                </c:pt>
                <c:pt idx="7">
                  <c:v>5.0999999999999996</c:v>
                </c:pt>
                <c:pt idx="8">
                  <c:v>5.7</c:v>
                </c:pt>
                <c:pt idx="9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89-4F1B-8869-84D74B8A6C5B}"/>
            </c:ext>
          </c:extLst>
        </c:ser>
        <c:ser>
          <c:idx val="1"/>
          <c:order val="1"/>
          <c:tx>
            <c:strRef>
              <c:f>Sheet2!$L$1</c:f>
              <c:strCache>
                <c:ptCount val="1"/>
                <c:pt idx="0">
                  <c:v>Sunku pasakyti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Sheet2!$J$13:$J$22</c:f>
              <c:strCache>
                <c:ptCount val="10"/>
                <c:pt idx="0">
                  <c:v>Parkų ir kitos žaliosios infrastruktūros kūrimas</c:v>
                </c:pt>
                <c:pt idx="1">
                  <c:v>Prieigos prie informacinių ir ryšių technologijų plėtra, jų naudojimo skatinimas ir kokybės gerinimas kaimo vietovėse</c:v>
                </c:pt>
                <c:pt idx="2">
                  <c:v>Palankesnių sąlygų pradėti veiklą žemės ūkio ir maisto, turizmo sektoriuose sudarymas</c:v>
                </c:pt>
                <c:pt idx="3">
                  <c:v>Viešosios infrastruktūros (viešieji pastatai, viešosios erdvės, transporto infrastruktūra ir pan.) gerinimas</c:v>
                </c:pt>
                <c:pt idx="4">
                  <c:v>Projektai skirti vietos produkcijos perdirbimui ir realizavimui</c:v>
                </c:pt>
                <c:pt idx="5">
                  <c:v>Sveikatinimo priemonių (dviračiai, aktyvus sportas, sveika mityba, sveikatinimosi procedūros) diegimas ir infrastruktūros gerinimas</c:v>
                </c:pt>
                <c:pt idx="6">
                  <c:v>Bendruomeniškumą ir verslumą skatinančios iniciatyvos</c:v>
                </c:pt>
                <c:pt idx="7">
                  <c:v>Paslaugų socialiai pažeidžiamoms grupėms (bedarbiams, vaikams, vyresnio amžiaus žmonėms, neįgaliesiems ir pan.) prieinamumo didinimas</c:v>
                </c:pt>
                <c:pt idx="8">
                  <c:v>Paslaugų gyventojams (švietimo, kultūros, sporto, aplinkos tvarkymo ir pan.) prieinamumo didinimas</c:v>
                </c:pt>
                <c:pt idx="9">
                  <c:v>Parama darbo vietų kūrimui</c:v>
                </c:pt>
              </c:strCache>
            </c:strRef>
          </c:cat>
          <c:val>
            <c:numRef>
              <c:f>Sheet2!$L$13:$L$22</c:f>
              <c:numCache>
                <c:formatCode>General</c:formatCode>
                <c:ptCount val="10"/>
                <c:pt idx="0">
                  <c:v>23.6</c:v>
                </c:pt>
                <c:pt idx="1">
                  <c:v>22</c:v>
                </c:pt>
                <c:pt idx="2">
                  <c:v>24</c:v>
                </c:pt>
                <c:pt idx="3">
                  <c:v>21</c:v>
                </c:pt>
                <c:pt idx="4">
                  <c:v>22</c:v>
                </c:pt>
                <c:pt idx="5">
                  <c:v>12.3</c:v>
                </c:pt>
                <c:pt idx="6">
                  <c:v>13.4</c:v>
                </c:pt>
                <c:pt idx="7">
                  <c:v>14.4</c:v>
                </c:pt>
                <c:pt idx="8">
                  <c:v>12.1</c:v>
                </c:pt>
                <c:pt idx="9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89-4F1B-8869-84D74B8A6C5B}"/>
            </c:ext>
          </c:extLst>
        </c:ser>
        <c:ser>
          <c:idx val="2"/>
          <c:order val="2"/>
          <c:tx>
            <c:strRef>
              <c:f>Sheet2!$M$1</c:f>
              <c:strCache>
                <c:ptCount val="1"/>
                <c:pt idx="0">
                  <c:v>Svarbu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Sheet2!$J$13:$J$22</c:f>
              <c:strCache>
                <c:ptCount val="10"/>
                <c:pt idx="0">
                  <c:v>Parkų ir kitos žaliosios infrastruktūros kūrimas</c:v>
                </c:pt>
                <c:pt idx="1">
                  <c:v>Prieigos prie informacinių ir ryšių technologijų plėtra, jų naudojimo skatinimas ir kokybės gerinimas kaimo vietovėse</c:v>
                </c:pt>
                <c:pt idx="2">
                  <c:v>Palankesnių sąlygų pradėti veiklą žemės ūkio ir maisto, turizmo sektoriuose sudarymas</c:v>
                </c:pt>
                <c:pt idx="3">
                  <c:v>Viešosios infrastruktūros (viešieji pastatai, viešosios erdvės, transporto infrastruktūra ir pan.) gerinimas</c:v>
                </c:pt>
                <c:pt idx="4">
                  <c:v>Projektai skirti vietos produkcijos perdirbimui ir realizavimui</c:v>
                </c:pt>
                <c:pt idx="5">
                  <c:v>Sveikatinimo priemonių (dviračiai, aktyvus sportas, sveika mityba, sveikatinimosi procedūros) diegimas ir infrastruktūros gerinimas</c:v>
                </c:pt>
                <c:pt idx="6">
                  <c:v>Bendruomeniškumą ir verslumą skatinančios iniciatyvos</c:v>
                </c:pt>
                <c:pt idx="7">
                  <c:v>Paslaugų socialiai pažeidžiamoms grupėms (bedarbiams, vaikams, vyresnio amžiaus žmonėms, neįgaliesiems ir pan.) prieinamumo didinimas</c:v>
                </c:pt>
                <c:pt idx="8">
                  <c:v>Paslaugų gyventojams (švietimo, kultūros, sporto, aplinkos tvarkymo ir pan.) prieinamumo didinimas</c:v>
                </c:pt>
                <c:pt idx="9">
                  <c:v>Parama darbo vietų kūrimui</c:v>
                </c:pt>
              </c:strCache>
            </c:strRef>
          </c:cat>
          <c:val>
            <c:numRef>
              <c:f>Sheet2!$M$13:$M$22</c:f>
              <c:numCache>
                <c:formatCode>General</c:formatCode>
                <c:ptCount val="10"/>
                <c:pt idx="0">
                  <c:v>67.599999999999994</c:v>
                </c:pt>
                <c:pt idx="1">
                  <c:v>67.699999999999989</c:v>
                </c:pt>
                <c:pt idx="2">
                  <c:v>70.8</c:v>
                </c:pt>
                <c:pt idx="3">
                  <c:v>71</c:v>
                </c:pt>
                <c:pt idx="4">
                  <c:v>73.099999999999994</c:v>
                </c:pt>
                <c:pt idx="5">
                  <c:v>80.2</c:v>
                </c:pt>
                <c:pt idx="6">
                  <c:v>80.300000000000011</c:v>
                </c:pt>
                <c:pt idx="7">
                  <c:v>80.5</c:v>
                </c:pt>
                <c:pt idx="8">
                  <c:v>82.199999999999989</c:v>
                </c:pt>
                <c:pt idx="9">
                  <c:v>87.6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89-4F1B-8869-84D74B8A6C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4076256"/>
        <c:axId val="1915169120"/>
      </c:barChart>
      <c:catAx>
        <c:axId val="1724076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915169120"/>
        <c:crosses val="autoZero"/>
        <c:auto val="1"/>
        <c:lblAlgn val="ctr"/>
        <c:lblOffset val="100"/>
        <c:noMultiLvlLbl val="0"/>
      </c:catAx>
      <c:valAx>
        <c:axId val="19151691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24076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Sheet3!$J$1</c:f>
              <c:strCache>
                <c:ptCount val="1"/>
                <c:pt idx="0">
                  <c:v>Nesutinku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Sheet3!$I$2:$I$17</c:f>
              <c:strCache>
                <c:ptCount val="16"/>
                <c:pt idx="0">
                  <c:v>Sklypo šalia gyvenamojo būsto ir/arba daržo įdirbimas</c:v>
                </c:pt>
                <c:pt idx="1">
                  <c:v>Automobilių ir žemės ūkio technikos remonto</c:v>
                </c:pt>
                <c:pt idx="2">
                  <c:v>Vaikų priežiūros (popamokinė veikla)</c:v>
                </c:pt>
                <c:pt idx="3">
                  <c:v>Pagalbos apsirūpinant kuru (malkomis, briketais, kuro granulėmis)</c:v>
                </c:pt>
                <c:pt idx="4">
                  <c:v>Nesudėtingos pastatų tvarkybos (vidaus apdailos darbai, stogo, krosnies remontas ir pan.)</c:v>
                </c:pt>
                <c:pt idx="5">
                  <c:v>Buitinės technikos remonto</c:v>
                </c:pt>
                <c:pt idx="6">
                  <c:v>Sporto centro paslaugų</c:v>
                </c:pt>
                <c:pt idx="7">
                  <c:v>Aplinkos tvarkymo (vejų priežiūros, medžių genėjimas)</c:v>
                </c:pt>
                <c:pt idx="8">
                  <c:v>Gamtos turizmo paslaugų</c:v>
                </c:pt>
                <c:pt idx="9">
                  <c:v>Buitinių (kirpyklos, siuvyklos, pirties, drabužių ar avalynės taisyklos) paslaugų</c:v>
                </c:pt>
                <c:pt idx="10">
                  <c:v>Specialiųjų paslaugų sodyboms (kaminų valymas ir kitos priešgaisrinės saugos priemonės, šulinių išvalymas ir kita)</c:v>
                </c:pt>
                <c:pt idx="11">
                  <c:v>Transporto (pavežėjimo) paslaugų (nuvykti pas gydytojus, į banką, į bažnyčią ir kita)</c:v>
                </c:pt>
                <c:pt idx="12">
                  <c:v>Jaunimo centro (jaunimo užimtumo) paslaugų</c:v>
                </c:pt>
                <c:pt idx="13">
                  <c:v>Užimtumo ir laisvalaikio (kavinės, žaidimų aikštelės, paplūdimio ir pan.)</c:v>
                </c:pt>
                <c:pt idx="14">
                  <c:v>Vyresnio amžiaus asmenų ir sunkių ligonių priežiūros (slauga, medicinos paslaugos, aprūpinimas būtiniausiais pirkiniais)</c:v>
                </c:pt>
                <c:pt idx="15">
                  <c:v>Sveikatinimosi procedūrų</c:v>
                </c:pt>
              </c:strCache>
            </c:strRef>
          </c:cat>
          <c:val>
            <c:numRef>
              <c:f>Sheet3!$J$2:$J$17</c:f>
              <c:numCache>
                <c:formatCode>General</c:formatCode>
                <c:ptCount val="16"/>
                <c:pt idx="0">
                  <c:v>29.400000000000002</c:v>
                </c:pt>
                <c:pt idx="1">
                  <c:v>27.6</c:v>
                </c:pt>
                <c:pt idx="2">
                  <c:v>20.599999999999998</c:v>
                </c:pt>
                <c:pt idx="3">
                  <c:v>23.3</c:v>
                </c:pt>
                <c:pt idx="4">
                  <c:v>16.899999999999999</c:v>
                </c:pt>
                <c:pt idx="5">
                  <c:v>19.700000000000003</c:v>
                </c:pt>
                <c:pt idx="6">
                  <c:v>19</c:v>
                </c:pt>
                <c:pt idx="7">
                  <c:v>19.7</c:v>
                </c:pt>
                <c:pt idx="8">
                  <c:v>14.4</c:v>
                </c:pt>
                <c:pt idx="9">
                  <c:v>22.400000000000002</c:v>
                </c:pt>
                <c:pt idx="10">
                  <c:v>13.799999999999999</c:v>
                </c:pt>
                <c:pt idx="11">
                  <c:v>13.1</c:v>
                </c:pt>
                <c:pt idx="12">
                  <c:v>15.6</c:v>
                </c:pt>
                <c:pt idx="13">
                  <c:v>15.100000000000001</c:v>
                </c:pt>
                <c:pt idx="14">
                  <c:v>13.5</c:v>
                </c:pt>
                <c:pt idx="15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F4-42A9-9E5A-96239FE5FF5A}"/>
            </c:ext>
          </c:extLst>
        </c:ser>
        <c:ser>
          <c:idx val="1"/>
          <c:order val="1"/>
          <c:tx>
            <c:strRef>
              <c:f>Sheet3!$K$1</c:f>
              <c:strCache>
                <c:ptCount val="1"/>
                <c:pt idx="0">
                  <c:v>Sunku pasakyti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Sheet3!$I$2:$I$17</c:f>
              <c:strCache>
                <c:ptCount val="16"/>
                <c:pt idx="0">
                  <c:v>Sklypo šalia gyvenamojo būsto ir/arba daržo įdirbimas</c:v>
                </c:pt>
                <c:pt idx="1">
                  <c:v>Automobilių ir žemės ūkio technikos remonto</c:v>
                </c:pt>
                <c:pt idx="2">
                  <c:v>Vaikų priežiūros (popamokinė veikla)</c:v>
                </c:pt>
                <c:pt idx="3">
                  <c:v>Pagalbos apsirūpinant kuru (malkomis, briketais, kuro granulėmis)</c:v>
                </c:pt>
                <c:pt idx="4">
                  <c:v>Nesudėtingos pastatų tvarkybos (vidaus apdailos darbai, stogo, krosnies remontas ir pan.)</c:v>
                </c:pt>
                <c:pt idx="5">
                  <c:v>Buitinės technikos remonto</c:v>
                </c:pt>
                <c:pt idx="6">
                  <c:v>Sporto centro paslaugų</c:v>
                </c:pt>
                <c:pt idx="7">
                  <c:v>Aplinkos tvarkymo (vejų priežiūros, medžių genėjimas)</c:v>
                </c:pt>
                <c:pt idx="8">
                  <c:v>Gamtos turizmo paslaugų</c:v>
                </c:pt>
                <c:pt idx="9">
                  <c:v>Buitinių (kirpyklos, siuvyklos, pirties, drabužių ar avalynės taisyklos) paslaugų</c:v>
                </c:pt>
                <c:pt idx="10">
                  <c:v>Specialiųjų paslaugų sodyboms (kaminų valymas ir kitos priešgaisrinės saugos priemonės, šulinių išvalymas ir kita)</c:v>
                </c:pt>
                <c:pt idx="11">
                  <c:v>Transporto (pavežėjimo) paslaugų (nuvykti pas gydytojus, į banką, į bažnyčią ir kita)</c:v>
                </c:pt>
                <c:pt idx="12">
                  <c:v>Jaunimo centro (jaunimo užimtumo) paslaugų</c:v>
                </c:pt>
                <c:pt idx="13">
                  <c:v>Užimtumo ir laisvalaikio (kavinės, žaidimų aikštelės, paplūdimio ir pan.)</c:v>
                </c:pt>
                <c:pt idx="14">
                  <c:v>Vyresnio amžiaus asmenų ir sunkių ligonių priežiūros (slauga, medicinos paslaugos, aprūpinimas būtiniausiais pirkiniais)</c:v>
                </c:pt>
                <c:pt idx="15">
                  <c:v>Sveikatinimosi procedūrų</c:v>
                </c:pt>
              </c:strCache>
            </c:strRef>
          </c:cat>
          <c:val>
            <c:numRef>
              <c:f>Sheet3!$K$2:$K$17</c:f>
              <c:numCache>
                <c:formatCode>General</c:formatCode>
                <c:ptCount val="16"/>
                <c:pt idx="0">
                  <c:v>37.1</c:v>
                </c:pt>
                <c:pt idx="1">
                  <c:v>32.799999999999997</c:v>
                </c:pt>
                <c:pt idx="2">
                  <c:v>32.5</c:v>
                </c:pt>
                <c:pt idx="3">
                  <c:v>28.6</c:v>
                </c:pt>
                <c:pt idx="4">
                  <c:v>32.6</c:v>
                </c:pt>
                <c:pt idx="5">
                  <c:v>29.2</c:v>
                </c:pt>
                <c:pt idx="6">
                  <c:v>27.2</c:v>
                </c:pt>
                <c:pt idx="7">
                  <c:v>26.3</c:v>
                </c:pt>
                <c:pt idx="8">
                  <c:v>31.4</c:v>
                </c:pt>
                <c:pt idx="9">
                  <c:v>18.399999999999999</c:v>
                </c:pt>
                <c:pt idx="10">
                  <c:v>26.5</c:v>
                </c:pt>
                <c:pt idx="11">
                  <c:v>26.3</c:v>
                </c:pt>
                <c:pt idx="12">
                  <c:v>22.9</c:v>
                </c:pt>
                <c:pt idx="13">
                  <c:v>22.4</c:v>
                </c:pt>
                <c:pt idx="14">
                  <c:v>21.5</c:v>
                </c:pt>
                <c:pt idx="15">
                  <c:v>18.7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F4-42A9-9E5A-96239FE5FF5A}"/>
            </c:ext>
          </c:extLst>
        </c:ser>
        <c:ser>
          <c:idx val="2"/>
          <c:order val="2"/>
          <c:tx>
            <c:strRef>
              <c:f>Sheet3!$L$1</c:f>
              <c:strCache>
                <c:ptCount val="1"/>
                <c:pt idx="0">
                  <c:v>Sutinku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Sheet3!$I$2:$I$17</c:f>
              <c:strCache>
                <c:ptCount val="16"/>
                <c:pt idx="0">
                  <c:v>Sklypo šalia gyvenamojo būsto ir/arba daržo įdirbimas</c:v>
                </c:pt>
                <c:pt idx="1">
                  <c:v>Automobilių ir žemės ūkio technikos remonto</c:v>
                </c:pt>
                <c:pt idx="2">
                  <c:v>Vaikų priežiūros (popamokinė veikla)</c:v>
                </c:pt>
                <c:pt idx="3">
                  <c:v>Pagalbos apsirūpinant kuru (malkomis, briketais, kuro granulėmis)</c:v>
                </c:pt>
                <c:pt idx="4">
                  <c:v>Nesudėtingos pastatų tvarkybos (vidaus apdailos darbai, stogo, krosnies remontas ir pan.)</c:v>
                </c:pt>
                <c:pt idx="5">
                  <c:v>Buitinės technikos remonto</c:v>
                </c:pt>
                <c:pt idx="6">
                  <c:v>Sporto centro paslaugų</c:v>
                </c:pt>
                <c:pt idx="7">
                  <c:v>Aplinkos tvarkymo (vejų priežiūros, medžių genėjimas)</c:v>
                </c:pt>
                <c:pt idx="8">
                  <c:v>Gamtos turizmo paslaugų</c:v>
                </c:pt>
                <c:pt idx="9">
                  <c:v>Buitinių (kirpyklos, siuvyklos, pirties, drabužių ar avalynės taisyklos) paslaugų</c:v>
                </c:pt>
                <c:pt idx="10">
                  <c:v>Specialiųjų paslaugų sodyboms (kaminų valymas ir kitos priešgaisrinės saugos priemonės, šulinių išvalymas ir kita)</c:v>
                </c:pt>
                <c:pt idx="11">
                  <c:v>Transporto (pavežėjimo) paslaugų (nuvykti pas gydytojus, į banką, į bažnyčią ir kita)</c:v>
                </c:pt>
                <c:pt idx="12">
                  <c:v>Jaunimo centro (jaunimo užimtumo) paslaugų</c:v>
                </c:pt>
                <c:pt idx="13">
                  <c:v>Užimtumo ir laisvalaikio (kavinės, žaidimų aikštelės, paplūdimio ir pan.)</c:v>
                </c:pt>
                <c:pt idx="14">
                  <c:v>Vyresnio amžiaus asmenų ir sunkių ligonių priežiūros (slauga, medicinos paslaugos, aprūpinimas būtiniausiais pirkiniais)</c:v>
                </c:pt>
                <c:pt idx="15">
                  <c:v>Sveikatinimosi procedūrų</c:v>
                </c:pt>
              </c:strCache>
            </c:strRef>
          </c:cat>
          <c:val>
            <c:numRef>
              <c:f>Sheet3!$L$2:$L$17</c:f>
              <c:numCache>
                <c:formatCode>General</c:formatCode>
                <c:ptCount val="16"/>
                <c:pt idx="0">
                  <c:v>33.5</c:v>
                </c:pt>
                <c:pt idx="1">
                  <c:v>39.6</c:v>
                </c:pt>
                <c:pt idx="2">
                  <c:v>46.9</c:v>
                </c:pt>
                <c:pt idx="3">
                  <c:v>48.1</c:v>
                </c:pt>
                <c:pt idx="4">
                  <c:v>50.5</c:v>
                </c:pt>
                <c:pt idx="5">
                  <c:v>51.1</c:v>
                </c:pt>
                <c:pt idx="6">
                  <c:v>53.8</c:v>
                </c:pt>
                <c:pt idx="7">
                  <c:v>54</c:v>
                </c:pt>
                <c:pt idx="8">
                  <c:v>54.2</c:v>
                </c:pt>
                <c:pt idx="9">
                  <c:v>59.199999999999996</c:v>
                </c:pt>
                <c:pt idx="10">
                  <c:v>59.7</c:v>
                </c:pt>
                <c:pt idx="11">
                  <c:v>60.599999999999994</c:v>
                </c:pt>
                <c:pt idx="12">
                  <c:v>61.5</c:v>
                </c:pt>
                <c:pt idx="13">
                  <c:v>62.5</c:v>
                </c:pt>
                <c:pt idx="14">
                  <c:v>65</c:v>
                </c:pt>
                <c:pt idx="15">
                  <c:v>66.2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F4-42A9-9E5A-96239FE5FF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12916096"/>
        <c:axId val="1915162880"/>
      </c:barChart>
      <c:catAx>
        <c:axId val="19129160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915162880"/>
        <c:crosses val="autoZero"/>
        <c:auto val="1"/>
        <c:lblAlgn val="ctr"/>
        <c:lblOffset val="100"/>
        <c:noMultiLvlLbl val="0"/>
      </c:catAx>
      <c:valAx>
        <c:axId val="19151628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912916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Sheet3!$J$1</c:f>
              <c:strCache>
                <c:ptCount val="1"/>
                <c:pt idx="0">
                  <c:v>Nesutinku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Sheet3!$I$8:$I$17</c:f>
              <c:strCache>
                <c:ptCount val="10"/>
                <c:pt idx="0">
                  <c:v>Sporto centro paslaugų</c:v>
                </c:pt>
                <c:pt idx="1">
                  <c:v>Aplinkos tvarkymo (vejų priežiūros, medžių genėjimas)</c:v>
                </c:pt>
                <c:pt idx="2">
                  <c:v>Gamtos turizmo paslaugų</c:v>
                </c:pt>
                <c:pt idx="3">
                  <c:v>Buitinių (kirpyklos, siuvyklos, pirties, drabužių ar avalynės taisyklos) paslaugų</c:v>
                </c:pt>
                <c:pt idx="4">
                  <c:v>Specialiųjų paslaugų sodyboms (kaminų valymas ir kitos priešgaisrinės saugos priemonės, šulinių išvalymas ir kita)</c:v>
                </c:pt>
                <c:pt idx="5">
                  <c:v>Transporto (pavežėjimo) paslaugų (nuvykti pas gydytojus, į banką, į bažnyčią ir kita)</c:v>
                </c:pt>
                <c:pt idx="6">
                  <c:v>Jaunimo centro (jaunimo užimtumo) paslaugų</c:v>
                </c:pt>
                <c:pt idx="7">
                  <c:v>Užimtumo ir laisvalaikio (kavinės, žaidimų aikštelės, paplūdimio ir pan.)</c:v>
                </c:pt>
                <c:pt idx="8">
                  <c:v>Vyresnio amžiaus asmenų ir sunkių ligonių priežiūros (slauga, medicinos paslaugos, aprūpinimas būtiniausiais pirkiniais)</c:v>
                </c:pt>
                <c:pt idx="9">
                  <c:v>Sveikatinimosi procedūrų</c:v>
                </c:pt>
              </c:strCache>
            </c:strRef>
          </c:cat>
          <c:val>
            <c:numRef>
              <c:f>Sheet3!$J$8:$J$17</c:f>
              <c:numCache>
                <c:formatCode>General</c:formatCode>
                <c:ptCount val="10"/>
                <c:pt idx="0">
                  <c:v>19</c:v>
                </c:pt>
                <c:pt idx="1">
                  <c:v>19.7</c:v>
                </c:pt>
                <c:pt idx="2">
                  <c:v>14.4</c:v>
                </c:pt>
                <c:pt idx="3">
                  <c:v>22.400000000000002</c:v>
                </c:pt>
                <c:pt idx="4">
                  <c:v>13.799999999999999</c:v>
                </c:pt>
                <c:pt idx="5">
                  <c:v>13.1</c:v>
                </c:pt>
                <c:pt idx="6">
                  <c:v>15.6</c:v>
                </c:pt>
                <c:pt idx="7">
                  <c:v>15.100000000000001</c:v>
                </c:pt>
                <c:pt idx="8">
                  <c:v>13.5</c:v>
                </c:pt>
                <c:pt idx="9">
                  <c:v>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EB-4F61-8E18-CFBDDA06BB00}"/>
            </c:ext>
          </c:extLst>
        </c:ser>
        <c:ser>
          <c:idx val="1"/>
          <c:order val="1"/>
          <c:tx>
            <c:strRef>
              <c:f>Sheet3!$K$1</c:f>
              <c:strCache>
                <c:ptCount val="1"/>
                <c:pt idx="0">
                  <c:v>Sunku pasakyti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Sheet3!$I$8:$I$17</c:f>
              <c:strCache>
                <c:ptCount val="10"/>
                <c:pt idx="0">
                  <c:v>Sporto centro paslaugų</c:v>
                </c:pt>
                <c:pt idx="1">
                  <c:v>Aplinkos tvarkymo (vejų priežiūros, medžių genėjimas)</c:v>
                </c:pt>
                <c:pt idx="2">
                  <c:v>Gamtos turizmo paslaugų</c:v>
                </c:pt>
                <c:pt idx="3">
                  <c:v>Buitinių (kirpyklos, siuvyklos, pirties, drabužių ar avalynės taisyklos) paslaugų</c:v>
                </c:pt>
                <c:pt idx="4">
                  <c:v>Specialiųjų paslaugų sodyboms (kaminų valymas ir kitos priešgaisrinės saugos priemonės, šulinių išvalymas ir kita)</c:v>
                </c:pt>
                <c:pt idx="5">
                  <c:v>Transporto (pavežėjimo) paslaugų (nuvykti pas gydytojus, į banką, į bažnyčią ir kita)</c:v>
                </c:pt>
                <c:pt idx="6">
                  <c:v>Jaunimo centro (jaunimo užimtumo) paslaugų</c:v>
                </c:pt>
                <c:pt idx="7">
                  <c:v>Užimtumo ir laisvalaikio (kavinės, žaidimų aikštelės, paplūdimio ir pan.)</c:v>
                </c:pt>
                <c:pt idx="8">
                  <c:v>Vyresnio amžiaus asmenų ir sunkių ligonių priežiūros (slauga, medicinos paslaugos, aprūpinimas būtiniausiais pirkiniais)</c:v>
                </c:pt>
                <c:pt idx="9">
                  <c:v>Sveikatinimosi procedūrų</c:v>
                </c:pt>
              </c:strCache>
            </c:strRef>
          </c:cat>
          <c:val>
            <c:numRef>
              <c:f>Sheet3!$K$8:$K$17</c:f>
              <c:numCache>
                <c:formatCode>General</c:formatCode>
                <c:ptCount val="10"/>
                <c:pt idx="0">
                  <c:v>27.2</c:v>
                </c:pt>
                <c:pt idx="1">
                  <c:v>26.3</c:v>
                </c:pt>
                <c:pt idx="2">
                  <c:v>31.4</c:v>
                </c:pt>
                <c:pt idx="3">
                  <c:v>18.399999999999999</c:v>
                </c:pt>
                <c:pt idx="4">
                  <c:v>26.5</c:v>
                </c:pt>
                <c:pt idx="5">
                  <c:v>26.3</c:v>
                </c:pt>
                <c:pt idx="6">
                  <c:v>22.9</c:v>
                </c:pt>
                <c:pt idx="7">
                  <c:v>22.4</c:v>
                </c:pt>
                <c:pt idx="8">
                  <c:v>21.5</c:v>
                </c:pt>
                <c:pt idx="9">
                  <c:v>18.7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EB-4F61-8E18-CFBDDA06BB00}"/>
            </c:ext>
          </c:extLst>
        </c:ser>
        <c:ser>
          <c:idx val="2"/>
          <c:order val="2"/>
          <c:tx>
            <c:strRef>
              <c:f>Sheet3!$L$1</c:f>
              <c:strCache>
                <c:ptCount val="1"/>
                <c:pt idx="0">
                  <c:v>Sutinku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Sheet3!$I$8:$I$17</c:f>
              <c:strCache>
                <c:ptCount val="10"/>
                <c:pt idx="0">
                  <c:v>Sporto centro paslaugų</c:v>
                </c:pt>
                <c:pt idx="1">
                  <c:v>Aplinkos tvarkymo (vejų priežiūros, medžių genėjimas)</c:v>
                </c:pt>
                <c:pt idx="2">
                  <c:v>Gamtos turizmo paslaugų</c:v>
                </c:pt>
                <c:pt idx="3">
                  <c:v>Buitinių (kirpyklos, siuvyklos, pirties, drabužių ar avalynės taisyklos) paslaugų</c:v>
                </c:pt>
                <c:pt idx="4">
                  <c:v>Specialiųjų paslaugų sodyboms (kaminų valymas ir kitos priešgaisrinės saugos priemonės, šulinių išvalymas ir kita)</c:v>
                </c:pt>
                <c:pt idx="5">
                  <c:v>Transporto (pavežėjimo) paslaugų (nuvykti pas gydytojus, į banką, į bažnyčią ir kita)</c:v>
                </c:pt>
                <c:pt idx="6">
                  <c:v>Jaunimo centro (jaunimo užimtumo) paslaugų</c:v>
                </c:pt>
                <c:pt idx="7">
                  <c:v>Užimtumo ir laisvalaikio (kavinės, žaidimų aikštelės, paplūdimio ir pan.)</c:v>
                </c:pt>
                <c:pt idx="8">
                  <c:v>Vyresnio amžiaus asmenų ir sunkių ligonių priežiūros (slauga, medicinos paslaugos, aprūpinimas būtiniausiais pirkiniais)</c:v>
                </c:pt>
                <c:pt idx="9">
                  <c:v>Sveikatinimosi procedūrų</c:v>
                </c:pt>
              </c:strCache>
            </c:strRef>
          </c:cat>
          <c:val>
            <c:numRef>
              <c:f>Sheet3!$L$8:$L$17</c:f>
              <c:numCache>
                <c:formatCode>General</c:formatCode>
                <c:ptCount val="10"/>
                <c:pt idx="0">
                  <c:v>53.8</c:v>
                </c:pt>
                <c:pt idx="1">
                  <c:v>54</c:v>
                </c:pt>
                <c:pt idx="2">
                  <c:v>54.2</c:v>
                </c:pt>
                <c:pt idx="3">
                  <c:v>59.199999999999996</c:v>
                </c:pt>
                <c:pt idx="4">
                  <c:v>59.7</c:v>
                </c:pt>
                <c:pt idx="5">
                  <c:v>60.599999999999994</c:v>
                </c:pt>
                <c:pt idx="6">
                  <c:v>61.5</c:v>
                </c:pt>
                <c:pt idx="7">
                  <c:v>62.5</c:v>
                </c:pt>
                <c:pt idx="8">
                  <c:v>65</c:v>
                </c:pt>
                <c:pt idx="9">
                  <c:v>66.2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EB-4F61-8E18-CFBDDA06BB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837943808"/>
        <c:axId val="1915164320"/>
      </c:barChart>
      <c:catAx>
        <c:axId val="1837943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915164320"/>
        <c:crosses val="autoZero"/>
        <c:auto val="1"/>
        <c:lblAlgn val="ctr"/>
        <c:lblOffset val="100"/>
        <c:noMultiLvlLbl val="0"/>
      </c:catAx>
      <c:valAx>
        <c:axId val="19151643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837943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Sheet4!$J$1</c:f>
              <c:strCache>
                <c:ptCount val="1"/>
                <c:pt idx="0">
                  <c:v>Nesutinku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Sheet4!$I$18:$I$27</c:f>
              <c:strCache>
                <c:ptCount val="10"/>
                <c:pt idx="0">
                  <c:v>Vaikų užimtumo centras</c:v>
                </c:pt>
                <c:pt idx="1">
                  <c:v>Sporto centro paslaugos</c:v>
                </c:pt>
                <c:pt idx="2">
                  <c:v>Kirpykla</c:v>
                </c:pt>
                <c:pt idx="3">
                  <c:v>Laisvalaikio ir pramogų centras</c:v>
                </c:pt>
                <c:pt idx="4">
                  <c:v>Žemės ūkio produktų perdirbimo įmonė</c:v>
                </c:pt>
                <c:pt idx="5">
                  <c:v>Sveikatos namai</c:v>
                </c:pt>
                <c:pt idx="6">
                  <c:v>Jaunimo centro (jaunimo užimtumo) paslaugos</c:v>
                </c:pt>
                <c:pt idx="7">
                  <c:v>Žemės ūkio produktų parduotuvė, turgelis</c:v>
                </c:pt>
                <c:pt idx="8">
                  <c:v>Dienos centras pagyvenusiems ir neįgaliesiems</c:v>
                </c:pt>
                <c:pt idx="9">
                  <c:v>Pagyvenusių žmonių priežiūros ir slaugos centras</c:v>
                </c:pt>
              </c:strCache>
            </c:strRef>
          </c:cat>
          <c:val>
            <c:numRef>
              <c:f>Sheet4!$J$18:$J$27</c:f>
              <c:numCache>
                <c:formatCode>General</c:formatCode>
                <c:ptCount val="10"/>
                <c:pt idx="0">
                  <c:v>15.7</c:v>
                </c:pt>
                <c:pt idx="1">
                  <c:v>13.299999999999999</c:v>
                </c:pt>
                <c:pt idx="2">
                  <c:v>18.399999999999999</c:v>
                </c:pt>
                <c:pt idx="3">
                  <c:v>12.6</c:v>
                </c:pt>
                <c:pt idx="4">
                  <c:v>7.4</c:v>
                </c:pt>
                <c:pt idx="5">
                  <c:v>10</c:v>
                </c:pt>
                <c:pt idx="6">
                  <c:v>10.7</c:v>
                </c:pt>
                <c:pt idx="7">
                  <c:v>10.8</c:v>
                </c:pt>
                <c:pt idx="8">
                  <c:v>8.9</c:v>
                </c:pt>
                <c:pt idx="9">
                  <c:v>10.100000000000001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A6-4C0F-946B-FDC0340C71F5}"/>
            </c:ext>
          </c:extLst>
        </c:ser>
        <c:ser>
          <c:idx val="1"/>
          <c:order val="1"/>
          <c:tx>
            <c:strRef>
              <c:f>Sheet4!$K$1</c:f>
              <c:strCache>
                <c:ptCount val="1"/>
                <c:pt idx="0">
                  <c:v>Sunku pasakyti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Sheet4!$I$18:$I$27</c:f>
              <c:strCache>
                <c:ptCount val="10"/>
                <c:pt idx="0">
                  <c:v>Vaikų užimtumo centras</c:v>
                </c:pt>
                <c:pt idx="1">
                  <c:v>Sporto centro paslaugos</c:v>
                </c:pt>
                <c:pt idx="2">
                  <c:v>Kirpykla</c:v>
                </c:pt>
                <c:pt idx="3">
                  <c:v>Laisvalaikio ir pramogų centras</c:v>
                </c:pt>
                <c:pt idx="4">
                  <c:v>Žemės ūkio produktų perdirbimo įmonė</c:v>
                </c:pt>
                <c:pt idx="5">
                  <c:v>Sveikatos namai</c:v>
                </c:pt>
                <c:pt idx="6">
                  <c:v>Jaunimo centro (jaunimo užimtumo) paslaugos</c:v>
                </c:pt>
                <c:pt idx="7">
                  <c:v>Žemės ūkio produktų parduotuvė, turgelis</c:v>
                </c:pt>
                <c:pt idx="8">
                  <c:v>Dienos centras pagyvenusiems ir neįgaliesiems</c:v>
                </c:pt>
                <c:pt idx="9">
                  <c:v>Pagyvenusių žmonių priežiūros ir slaugos centras</c:v>
                </c:pt>
              </c:strCache>
            </c:strRef>
          </c:cat>
          <c:val>
            <c:numRef>
              <c:f>Sheet4!$K$18:$K$27</c:f>
              <c:numCache>
                <c:formatCode>General</c:formatCode>
                <c:ptCount val="10"/>
                <c:pt idx="0">
                  <c:v>29.7</c:v>
                </c:pt>
                <c:pt idx="1">
                  <c:v>30.9</c:v>
                </c:pt>
                <c:pt idx="2">
                  <c:v>23.5</c:v>
                </c:pt>
                <c:pt idx="3">
                  <c:v>26.8</c:v>
                </c:pt>
                <c:pt idx="4">
                  <c:v>31.7</c:v>
                </c:pt>
                <c:pt idx="5">
                  <c:v>29.1</c:v>
                </c:pt>
                <c:pt idx="6">
                  <c:v>28</c:v>
                </c:pt>
                <c:pt idx="7">
                  <c:v>24.8</c:v>
                </c:pt>
                <c:pt idx="8">
                  <c:v>25.9</c:v>
                </c:pt>
                <c:pt idx="9">
                  <c:v>24.2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A6-4C0F-946B-FDC0340C71F5}"/>
            </c:ext>
          </c:extLst>
        </c:ser>
        <c:ser>
          <c:idx val="2"/>
          <c:order val="2"/>
          <c:tx>
            <c:strRef>
              <c:f>Sheet4!$L$1</c:f>
              <c:strCache>
                <c:ptCount val="1"/>
                <c:pt idx="0">
                  <c:v>Sutinku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Sheet4!$I$18:$I$27</c:f>
              <c:strCache>
                <c:ptCount val="10"/>
                <c:pt idx="0">
                  <c:v>Vaikų užimtumo centras</c:v>
                </c:pt>
                <c:pt idx="1">
                  <c:v>Sporto centro paslaugos</c:v>
                </c:pt>
                <c:pt idx="2">
                  <c:v>Kirpykla</c:v>
                </c:pt>
                <c:pt idx="3">
                  <c:v>Laisvalaikio ir pramogų centras</c:v>
                </c:pt>
                <c:pt idx="4">
                  <c:v>Žemės ūkio produktų perdirbimo įmonė</c:v>
                </c:pt>
                <c:pt idx="5">
                  <c:v>Sveikatos namai</c:v>
                </c:pt>
                <c:pt idx="6">
                  <c:v>Jaunimo centro (jaunimo užimtumo) paslaugos</c:v>
                </c:pt>
                <c:pt idx="7">
                  <c:v>Žemės ūkio produktų parduotuvė, turgelis</c:v>
                </c:pt>
                <c:pt idx="8">
                  <c:v>Dienos centras pagyvenusiems ir neįgaliesiems</c:v>
                </c:pt>
                <c:pt idx="9">
                  <c:v>Pagyvenusių žmonių priežiūros ir slaugos centras</c:v>
                </c:pt>
              </c:strCache>
            </c:strRef>
          </c:cat>
          <c:val>
            <c:numRef>
              <c:f>Sheet4!$L$18:$L$27</c:f>
              <c:numCache>
                <c:formatCode>General</c:formatCode>
                <c:ptCount val="10"/>
                <c:pt idx="0">
                  <c:v>54.599999999999994</c:v>
                </c:pt>
                <c:pt idx="1">
                  <c:v>55.8</c:v>
                </c:pt>
                <c:pt idx="2">
                  <c:v>58.1</c:v>
                </c:pt>
                <c:pt idx="3">
                  <c:v>60.6</c:v>
                </c:pt>
                <c:pt idx="4">
                  <c:v>60.9</c:v>
                </c:pt>
                <c:pt idx="5">
                  <c:v>60.9</c:v>
                </c:pt>
                <c:pt idx="6">
                  <c:v>61.3</c:v>
                </c:pt>
                <c:pt idx="7">
                  <c:v>64.400000000000006</c:v>
                </c:pt>
                <c:pt idx="8">
                  <c:v>65.2</c:v>
                </c:pt>
                <c:pt idx="9">
                  <c:v>65.7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A6-4C0F-946B-FDC0340C71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40643328"/>
        <c:axId val="1595465936"/>
      </c:barChart>
      <c:catAx>
        <c:axId val="19406433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595465936"/>
        <c:crosses val="autoZero"/>
        <c:auto val="1"/>
        <c:lblAlgn val="ctr"/>
        <c:lblOffset val="100"/>
        <c:noMultiLvlLbl val="0"/>
      </c:catAx>
      <c:valAx>
        <c:axId val="15954659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940643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Sheet5!$J$1</c:f>
              <c:strCache>
                <c:ptCount val="1"/>
                <c:pt idx="0">
                  <c:v>Nesutinku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Sheet5!$I$10:$I$19</c:f>
              <c:strCache>
                <c:ptCount val="10"/>
                <c:pt idx="0">
                  <c:v>Edukacinių programų ir gido paslaugos</c:v>
                </c:pt>
                <c:pt idx="1">
                  <c:v>Pagalba naudojantis kompiuterine įranga, telefonais</c:v>
                </c:pt>
                <c:pt idx="2">
                  <c:v>Amatininkų gaminių gamyba ir pardavimas</c:v>
                </c:pt>
                <c:pt idx="3">
                  <c:v>Įvairios buities paslaugos gyventojams</c:v>
                </c:pt>
                <c:pt idx="4">
                  <c:v>Transporto paslaugos (neįgaliems, senyvo amžiaus, vienišiems, nepasiturintiems asmenims)</c:v>
                </c:pt>
                <c:pt idx="5">
                  <c:v>Pramogų organizavimas</c:v>
                </c:pt>
                <c:pt idx="6">
                  <c:v>Kulinarinio paveldo produktų gamyba ir pardavimas</c:v>
                </c:pt>
                <c:pt idx="7">
                  <c:v>Gamtos gėrybių, vaistažolių rinkimas, džiovinimas ir pardavimas</c:v>
                </c:pt>
                <c:pt idx="8">
                  <c:v>Pagalba vyr. amžiaus žmonėms naudojantis internetinėmis paslaugomis</c:v>
                </c:pt>
                <c:pt idx="9">
                  <c:v>Ūkininkų gaminamos produkcijos pardavimas</c:v>
                </c:pt>
              </c:strCache>
            </c:strRef>
          </c:cat>
          <c:val>
            <c:numRef>
              <c:f>Sheet5!$J$10:$J$19</c:f>
              <c:numCache>
                <c:formatCode>General</c:formatCode>
                <c:ptCount val="10"/>
                <c:pt idx="0">
                  <c:v>11.899999999999999</c:v>
                </c:pt>
                <c:pt idx="1">
                  <c:v>11.7</c:v>
                </c:pt>
                <c:pt idx="2">
                  <c:v>6.6000000000000005</c:v>
                </c:pt>
                <c:pt idx="3">
                  <c:v>9.1999999999999993</c:v>
                </c:pt>
                <c:pt idx="4">
                  <c:v>6.7</c:v>
                </c:pt>
                <c:pt idx="5">
                  <c:v>7.6999999999999993</c:v>
                </c:pt>
                <c:pt idx="6">
                  <c:v>5.6</c:v>
                </c:pt>
                <c:pt idx="7">
                  <c:v>6.4</c:v>
                </c:pt>
                <c:pt idx="8">
                  <c:v>8</c:v>
                </c:pt>
                <c:pt idx="9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84-440E-BA85-7F0889C4A07B}"/>
            </c:ext>
          </c:extLst>
        </c:ser>
        <c:ser>
          <c:idx val="1"/>
          <c:order val="1"/>
          <c:tx>
            <c:strRef>
              <c:f>Sheet5!$K$1</c:f>
              <c:strCache>
                <c:ptCount val="1"/>
                <c:pt idx="0">
                  <c:v>Sunku pasakyti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Sheet5!$I$10:$I$19</c:f>
              <c:strCache>
                <c:ptCount val="10"/>
                <c:pt idx="0">
                  <c:v>Edukacinių programų ir gido paslaugos</c:v>
                </c:pt>
                <c:pt idx="1">
                  <c:v>Pagalba naudojantis kompiuterine įranga, telefonais</c:v>
                </c:pt>
                <c:pt idx="2">
                  <c:v>Amatininkų gaminių gamyba ir pardavimas</c:v>
                </c:pt>
                <c:pt idx="3">
                  <c:v>Įvairios buities paslaugos gyventojams</c:v>
                </c:pt>
                <c:pt idx="4">
                  <c:v>Transporto paslaugos (neįgaliems, senyvo amžiaus, vienišiems, nepasiturintiems asmenims)</c:v>
                </c:pt>
                <c:pt idx="5">
                  <c:v>Pramogų organizavimas</c:v>
                </c:pt>
                <c:pt idx="6">
                  <c:v>Kulinarinio paveldo produktų gamyba ir pardavimas</c:v>
                </c:pt>
                <c:pt idx="7">
                  <c:v>Gamtos gėrybių, vaistažolių rinkimas, džiovinimas ir pardavimas</c:v>
                </c:pt>
                <c:pt idx="8">
                  <c:v>Pagalba vyr. amžiaus žmonėms naudojantis internetinėmis paslaugomis</c:v>
                </c:pt>
                <c:pt idx="9">
                  <c:v>Ūkininkų gaminamos produkcijos pardavimas</c:v>
                </c:pt>
              </c:strCache>
            </c:strRef>
          </c:cat>
          <c:val>
            <c:numRef>
              <c:f>Sheet5!$K$10:$K$19</c:f>
              <c:numCache>
                <c:formatCode>General</c:formatCode>
                <c:ptCount val="10"/>
                <c:pt idx="0">
                  <c:v>33.200000000000003</c:v>
                </c:pt>
                <c:pt idx="1">
                  <c:v>27.3</c:v>
                </c:pt>
                <c:pt idx="2">
                  <c:v>31.2</c:v>
                </c:pt>
                <c:pt idx="3">
                  <c:v>26.6</c:v>
                </c:pt>
                <c:pt idx="4">
                  <c:v>27.7</c:v>
                </c:pt>
                <c:pt idx="5">
                  <c:v>22.1</c:v>
                </c:pt>
                <c:pt idx="6">
                  <c:v>23.6</c:v>
                </c:pt>
                <c:pt idx="7">
                  <c:v>22.3</c:v>
                </c:pt>
                <c:pt idx="8">
                  <c:v>18.8</c:v>
                </c:pt>
                <c:pt idx="9">
                  <c:v>22.1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84-440E-BA85-7F0889C4A07B}"/>
            </c:ext>
          </c:extLst>
        </c:ser>
        <c:ser>
          <c:idx val="2"/>
          <c:order val="2"/>
          <c:tx>
            <c:strRef>
              <c:f>Sheet5!$L$1</c:f>
              <c:strCache>
                <c:ptCount val="1"/>
                <c:pt idx="0">
                  <c:v>Sutinku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Sheet5!$I$10:$I$19</c:f>
              <c:strCache>
                <c:ptCount val="10"/>
                <c:pt idx="0">
                  <c:v>Edukacinių programų ir gido paslaugos</c:v>
                </c:pt>
                <c:pt idx="1">
                  <c:v>Pagalba naudojantis kompiuterine įranga, telefonais</c:v>
                </c:pt>
                <c:pt idx="2">
                  <c:v>Amatininkų gaminių gamyba ir pardavimas</c:v>
                </c:pt>
                <c:pt idx="3">
                  <c:v>Įvairios buities paslaugos gyventojams</c:v>
                </c:pt>
                <c:pt idx="4">
                  <c:v>Transporto paslaugos (neįgaliems, senyvo amžiaus, vienišiems, nepasiturintiems asmenims)</c:v>
                </c:pt>
                <c:pt idx="5">
                  <c:v>Pramogų organizavimas</c:v>
                </c:pt>
                <c:pt idx="6">
                  <c:v>Kulinarinio paveldo produktų gamyba ir pardavimas</c:v>
                </c:pt>
                <c:pt idx="7">
                  <c:v>Gamtos gėrybių, vaistažolių rinkimas, džiovinimas ir pardavimas</c:v>
                </c:pt>
                <c:pt idx="8">
                  <c:v>Pagalba vyr. amžiaus žmonėms naudojantis internetinėmis paslaugomis</c:v>
                </c:pt>
                <c:pt idx="9">
                  <c:v>Ūkininkų gaminamos produkcijos pardavimas</c:v>
                </c:pt>
              </c:strCache>
            </c:strRef>
          </c:cat>
          <c:val>
            <c:numRef>
              <c:f>Sheet5!$L$10:$L$19</c:f>
              <c:numCache>
                <c:formatCode>General</c:formatCode>
                <c:ptCount val="10"/>
                <c:pt idx="0">
                  <c:v>55</c:v>
                </c:pt>
                <c:pt idx="1">
                  <c:v>60.9</c:v>
                </c:pt>
                <c:pt idx="2">
                  <c:v>62.2</c:v>
                </c:pt>
                <c:pt idx="3">
                  <c:v>64.099999999999994</c:v>
                </c:pt>
                <c:pt idx="4">
                  <c:v>65.599999999999994</c:v>
                </c:pt>
                <c:pt idx="5">
                  <c:v>70.2</c:v>
                </c:pt>
                <c:pt idx="6">
                  <c:v>70.8</c:v>
                </c:pt>
                <c:pt idx="7">
                  <c:v>71.400000000000006</c:v>
                </c:pt>
                <c:pt idx="8">
                  <c:v>72.5</c:v>
                </c:pt>
                <c:pt idx="9">
                  <c:v>72.699999999999989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84-440E-BA85-7F0889C4A0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48241424"/>
        <c:axId val="1915170080"/>
      </c:barChart>
      <c:catAx>
        <c:axId val="1948241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915170080"/>
        <c:crosses val="autoZero"/>
        <c:auto val="1"/>
        <c:lblAlgn val="ctr"/>
        <c:lblOffset val="100"/>
        <c:noMultiLvlLbl val="0"/>
      </c:catAx>
      <c:valAx>
        <c:axId val="19151700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948241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Sheet6!$B$1</c:f>
              <c:strCache>
                <c:ptCount val="1"/>
                <c:pt idx="0">
                  <c:v>Atsakiusiųjų skaičius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Sheet6!$A$2:$A$8</c:f>
              <c:strCache>
                <c:ptCount val="7"/>
                <c:pt idx="0">
                  <c:v>Trūksta konsultavimo (teisinio/finansinio)</c:v>
                </c:pt>
                <c:pt idx="1">
                  <c:v>Bendruomenė turi užsiimti veikla, nesusijusia su pajamų uždirbimu</c:v>
                </c:pt>
                <c:pt idx="2">
                  <c:v>Trūksta vietos valdžios institucijų palaikymo</c:v>
                </c:pt>
                <c:pt idx="3">
                  <c:v>Bendruomenei trūksta žinių ir paslaugų organizavimo patirties</c:v>
                </c:pt>
                <c:pt idx="4">
                  <c:v>Trūksta gerų idėjų ir verslumo</c:v>
                </c:pt>
                <c:pt idx="5">
                  <c:v>Bendruomeninė organizacija yra per silpna, kad galėtų sėkmingai imtis ūkinės veiklos</c:v>
                </c:pt>
                <c:pt idx="6">
                  <c:v>Bendruomenė neturi finansinių išteklių ūkinei veiklai vykdyti</c:v>
                </c:pt>
              </c:strCache>
            </c:strRef>
          </c:cat>
          <c:val>
            <c:numRef>
              <c:f>Sheet6!$B$2:$B$8</c:f>
              <c:numCache>
                <c:formatCode>General</c:formatCode>
                <c:ptCount val="7"/>
                <c:pt idx="0">
                  <c:v>126</c:v>
                </c:pt>
                <c:pt idx="1">
                  <c:v>144</c:v>
                </c:pt>
                <c:pt idx="2">
                  <c:v>158</c:v>
                </c:pt>
                <c:pt idx="3">
                  <c:v>210</c:v>
                </c:pt>
                <c:pt idx="4">
                  <c:v>258</c:v>
                </c:pt>
                <c:pt idx="5">
                  <c:v>303</c:v>
                </c:pt>
                <c:pt idx="6">
                  <c:v>394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45-458E-BB6A-4090804552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48188064"/>
        <c:axId val="1660789456"/>
      </c:barChart>
      <c:catAx>
        <c:axId val="19481880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660789456"/>
        <c:crosses val="autoZero"/>
        <c:auto val="1"/>
        <c:lblAlgn val="ctr"/>
        <c:lblOffset val="100"/>
        <c:noMultiLvlLbl val="0"/>
      </c:catAx>
      <c:valAx>
        <c:axId val="1660789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9481880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Sheet7!$B$1</c:f>
              <c:strCache>
                <c:ptCount val="1"/>
                <c:pt idx="0">
                  <c:v>Visiškai nesutinku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Sheet7!$A$2:$A$8</c:f>
              <c:strCache>
                <c:ptCount val="7"/>
                <c:pt idx="0">
                  <c:v>Saugios gyvenamosios aplinkos kūrimas</c:v>
                </c:pt>
                <c:pt idx="1">
                  <c:v>Laisvalaikio (kultūros, sporto, šokių ir pan.) praleidimo erdvių kūrimas</c:v>
                </c:pt>
                <c:pt idx="2">
                  <c:v>Jaunimo įtraukimas į savanorišką veiklą, galimybė įgyti patirties stažuotėse užsienyje</c:v>
                </c:pt>
                <c:pt idx="3">
                  <c:v>Jaunimo informavimas ir konsultavimas apie galimybes mokytis, kurti verslą ir pan.</c:v>
                </c:pt>
                <c:pt idx="4">
                  <c:v>Galimybių jauniems žmonėms dirbti sudarymas (vaikų priežiūros organizavimas, pavėžėjimas ir pan.)</c:v>
                </c:pt>
                <c:pt idx="5">
                  <c:v>Turi būti finansuojamos jaunimo verslo iniciatyvos</c:v>
                </c:pt>
                <c:pt idx="6">
                  <c:v>Jaunimo verslumo skatinimas</c:v>
                </c:pt>
              </c:strCache>
            </c:strRef>
          </c:cat>
          <c:val>
            <c:numRef>
              <c:f>Sheet7!$B$2:$B$8</c:f>
              <c:numCache>
                <c:formatCode>General</c:formatCode>
                <c:ptCount val="7"/>
                <c:pt idx="0">
                  <c:v>2.6</c:v>
                </c:pt>
                <c:pt idx="1">
                  <c:v>1.8</c:v>
                </c:pt>
                <c:pt idx="2">
                  <c:v>1.3</c:v>
                </c:pt>
                <c:pt idx="3">
                  <c:v>1.5</c:v>
                </c:pt>
                <c:pt idx="4">
                  <c:v>0.7</c:v>
                </c:pt>
                <c:pt idx="5">
                  <c:v>0.5</c:v>
                </c:pt>
                <c:pt idx="6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CC-4BB0-85A4-24E6DC97BE9F}"/>
            </c:ext>
          </c:extLst>
        </c:ser>
        <c:ser>
          <c:idx val="1"/>
          <c:order val="1"/>
          <c:tx>
            <c:strRef>
              <c:f>Sheet7!$C$1</c:f>
              <c:strCache>
                <c:ptCount val="1"/>
                <c:pt idx="0">
                  <c:v>Nesutinku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Sheet7!$A$2:$A$8</c:f>
              <c:strCache>
                <c:ptCount val="7"/>
                <c:pt idx="0">
                  <c:v>Saugios gyvenamosios aplinkos kūrimas</c:v>
                </c:pt>
                <c:pt idx="1">
                  <c:v>Laisvalaikio (kultūros, sporto, šokių ir pan.) praleidimo erdvių kūrimas</c:v>
                </c:pt>
                <c:pt idx="2">
                  <c:v>Jaunimo įtraukimas į savanorišką veiklą, galimybė įgyti patirties stažuotėse užsienyje</c:v>
                </c:pt>
                <c:pt idx="3">
                  <c:v>Jaunimo informavimas ir konsultavimas apie galimybes mokytis, kurti verslą ir pan.</c:v>
                </c:pt>
                <c:pt idx="4">
                  <c:v>Galimybių jauniems žmonėms dirbti sudarymas (vaikų priežiūros organizavimas, pavėžėjimas ir pan.)</c:v>
                </c:pt>
                <c:pt idx="5">
                  <c:v>Turi būti finansuojamos jaunimo verslo iniciatyvos</c:v>
                </c:pt>
                <c:pt idx="6">
                  <c:v>Jaunimo verslumo skatinimas</c:v>
                </c:pt>
              </c:strCache>
            </c:strRef>
          </c:cat>
          <c:val>
            <c:numRef>
              <c:f>Sheet7!$C$2:$C$8</c:f>
              <c:numCache>
                <c:formatCode>General</c:formatCode>
                <c:ptCount val="7"/>
                <c:pt idx="0">
                  <c:v>4.5999999999999996</c:v>
                </c:pt>
                <c:pt idx="1">
                  <c:v>5</c:v>
                </c:pt>
                <c:pt idx="2">
                  <c:v>3.9</c:v>
                </c:pt>
                <c:pt idx="3">
                  <c:v>2.8</c:v>
                </c:pt>
                <c:pt idx="4">
                  <c:v>0.7</c:v>
                </c:pt>
                <c:pt idx="5">
                  <c:v>0.9</c:v>
                </c:pt>
                <c:pt idx="6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CC-4BB0-85A4-24E6DC97BE9F}"/>
            </c:ext>
          </c:extLst>
        </c:ser>
        <c:ser>
          <c:idx val="2"/>
          <c:order val="2"/>
          <c:tx>
            <c:strRef>
              <c:f>Sheet7!$D$1</c:f>
              <c:strCache>
                <c:ptCount val="1"/>
                <c:pt idx="0">
                  <c:v>Sunku pasakyti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Sheet7!$A$2:$A$8</c:f>
              <c:strCache>
                <c:ptCount val="7"/>
                <c:pt idx="0">
                  <c:v>Saugios gyvenamosios aplinkos kūrimas</c:v>
                </c:pt>
                <c:pt idx="1">
                  <c:v>Laisvalaikio (kultūros, sporto, šokių ir pan.) praleidimo erdvių kūrimas</c:v>
                </c:pt>
                <c:pt idx="2">
                  <c:v>Jaunimo įtraukimas į savanorišką veiklą, galimybė įgyti patirties stažuotėse užsienyje</c:v>
                </c:pt>
                <c:pt idx="3">
                  <c:v>Jaunimo informavimas ir konsultavimas apie galimybes mokytis, kurti verslą ir pan.</c:v>
                </c:pt>
                <c:pt idx="4">
                  <c:v>Galimybių jauniems žmonėms dirbti sudarymas (vaikų priežiūros organizavimas, pavėžėjimas ir pan.)</c:v>
                </c:pt>
                <c:pt idx="5">
                  <c:v>Turi būti finansuojamos jaunimo verslo iniciatyvos</c:v>
                </c:pt>
                <c:pt idx="6">
                  <c:v>Jaunimo verslumo skatinimas</c:v>
                </c:pt>
              </c:strCache>
            </c:strRef>
          </c:cat>
          <c:val>
            <c:numRef>
              <c:f>Sheet7!$D$2:$D$8</c:f>
              <c:numCache>
                <c:formatCode>General</c:formatCode>
                <c:ptCount val="7"/>
                <c:pt idx="0">
                  <c:v>21.9</c:v>
                </c:pt>
                <c:pt idx="1">
                  <c:v>18.8</c:v>
                </c:pt>
                <c:pt idx="2">
                  <c:v>15.2</c:v>
                </c:pt>
                <c:pt idx="3">
                  <c:v>13.1</c:v>
                </c:pt>
                <c:pt idx="4">
                  <c:v>13.9</c:v>
                </c:pt>
                <c:pt idx="5">
                  <c:v>11.3</c:v>
                </c:pt>
                <c:pt idx="6">
                  <c:v>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2CC-4BB0-85A4-24E6DC97BE9F}"/>
            </c:ext>
          </c:extLst>
        </c:ser>
        <c:ser>
          <c:idx val="3"/>
          <c:order val="3"/>
          <c:tx>
            <c:strRef>
              <c:f>Sheet7!$E$1</c:f>
              <c:strCache>
                <c:ptCount val="1"/>
                <c:pt idx="0">
                  <c:v>Sutinku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Sheet7!$A$2:$A$8</c:f>
              <c:strCache>
                <c:ptCount val="7"/>
                <c:pt idx="0">
                  <c:v>Saugios gyvenamosios aplinkos kūrimas</c:v>
                </c:pt>
                <c:pt idx="1">
                  <c:v>Laisvalaikio (kultūros, sporto, šokių ir pan.) praleidimo erdvių kūrimas</c:v>
                </c:pt>
                <c:pt idx="2">
                  <c:v>Jaunimo įtraukimas į savanorišką veiklą, galimybė įgyti patirties stažuotėse užsienyje</c:v>
                </c:pt>
                <c:pt idx="3">
                  <c:v>Jaunimo informavimas ir konsultavimas apie galimybes mokytis, kurti verslą ir pan.</c:v>
                </c:pt>
                <c:pt idx="4">
                  <c:v>Galimybių jauniems žmonėms dirbti sudarymas (vaikų priežiūros organizavimas, pavėžėjimas ir pan.)</c:v>
                </c:pt>
                <c:pt idx="5">
                  <c:v>Turi būti finansuojamos jaunimo verslo iniciatyvos</c:v>
                </c:pt>
                <c:pt idx="6">
                  <c:v>Jaunimo verslumo skatinimas</c:v>
                </c:pt>
              </c:strCache>
            </c:strRef>
          </c:cat>
          <c:val>
            <c:numRef>
              <c:f>Sheet7!$E$2:$E$8</c:f>
              <c:numCache>
                <c:formatCode>General</c:formatCode>
                <c:ptCount val="7"/>
                <c:pt idx="0">
                  <c:v>44.4</c:v>
                </c:pt>
                <c:pt idx="1">
                  <c:v>43.3</c:v>
                </c:pt>
                <c:pt idx="2">
                  <c:v>44</c:v>
                </c:pt>
                <c:pt idx="3">
                  <c:v>45</c:v>
                </c:pt>
                <c:pt idx="4">
                  <c:v>43.9</c:v>
                </c:pt>
                <c:pt idx="5">
                  <c:v>46.3</c:v>
                </c:pt>
                <c:pt idx="6">
                  <c:v>46.4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2CC-4BB0-85A4-24E6DC97BE9F}"/>
            </c:ext>
          </c:extLst>
        </c:ser>
        <c:ser>
          <c:idx val="4"/>
          <c:order val="4"/>
          <c:tx>
            <c:strRef>
              <c:f>Sheet7!$F$1</c:f>
              <c:strCache>
                <c:ptCount val="1"/>
                <c:pt idx="0">
                  <c:v>Visiškai sutinku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Sheet7!$A$2:$A$8</c:f>
              <c:strCache>
                <c:ptCount val="7"/>
                <c:pt idx="0">
                  <c:v>Saugios gyvenamosios aplinkos kūrimas</c:v>
                </c:pt>
                <c:pt idx="1">
                  <c:v>Laisvalaikio (kultūros, sporto, šokių ir pan.) praleidimo erdvių kūrimas</c:v>
                </c:pt>
                <c:pt idx="2">
                  <c:v>Jaunimo įtraukimas į savanorišką veiklą, galimybė įgyti patirties stažuotėse užsienyje</c:v>
                </c:pt>
                <c:pt idx="3">
                  <c:v>Jaunimo informavimas ir konsultavimas apie galimybes mokytis, kurti verslą ir pan.</c:v>
                </c:pt>
                <c:pt idx="4">
                  <c:v>Galimybių jauniems žmonėms dirbti sudarymas (vaikų priežiūros organizavimas, pavėžėjimas ir pan.)</c:v>
                </c:pt>
                <c:pt idx="5">
                  <c:v>Turi būti finansuojamos jaunimo verslo iniciatyvos</c:v>
                </c:pt>
                <c:pt idx="6">
                  <c:v>Jaunimo verslumo skatinimas</c:v>
                </c:pt>
              </c:strCache>
            </c:strRef>
          </c:cat>
          <c:val>
            <c:numRef>
              <c:f>Sheet7!$F$2:$F$8</c:f>
              <c:numCache>
                <c:formatCode>General</c:formatCode>
                <c:ptCount val="7"/>
                <c:pt idx="0">
                  <c:v>26.5</c:v>
                </c:pt>
                <c:pt idx="1">
                  <c:v>31.1</c:v>
                </c:pt>
                <c:pt idx="2">
                  <c:v>35.6</c:v>
                </c:pt>
                <c:pt idx="3">
                  <c:v>37.6</c:v>
                </c:pt>
                <c:pt idx="4">
                  <c:v>40.799999999999997</c:v>
                </c:pt>
                <c:pt idx="5">
                  <c:v>41</c:v>
                </c:pt>
                <c:pt idx="6">
                  <c:v>43.2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2CC-4BB0-85A4-24E6DC97BE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48223328"/>
        <c:axId val="1727928960"/>
      </c:barChart>
      <c:catAx>
        <c:axId val="19482233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27928960"/>
        <c:crosses val="autoZero"/>
        <c:auto val="1"/>
        <c:lblAlgn val="ctr"/>
        <c:lblOffset val="100"/>
        <c:noMultiLvlLbl val="0"/>
      </c:catAx>
      <c:valAx>
        <c:axId val="1727928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948223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916A345D-2D92-4428-B60A-8C42957DC6AD}" type="datetimeFigureOut">
              <a:rPr lang="lt-LT" smtClean="0"/>
              <a:t>2023-04-04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5BFAD8E1-4D6B-495B-B506-BF23705FCCAD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838425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B99F992-54E9-485C-910D-F46400C304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166FF4C5-8EE7-4C99-8521-43A1748998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Spustelėkite norėdami redaguoti šablono paantraštės stilių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F76A0AA4-B34B-4669-A481-CC4293724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C7AE6-E418-4534-BA25-44EE569C9EC0}" type="datetime1">
              <a:rPr lang="lt-LT" smtClean="0"/>
              <a:t>2023-04-04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3BBA8DA6-3DC0-4898-BC1E-1E14CDC4A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E895BCBC-2667-4FF2-8D5A-3896F020F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00772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71FFBE1F-3E3C-4DE3-B858-79FFB5BF4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67351803-0EFE-4C8C-A2AC-3E5498D0B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AFEDC1BA-732A-47C8-9049-8A6B09AAA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82BC0-FFE9-4F78-91D0-5017A2DC0524}" type="datetime1">
              <a:rPr lang="lt-LT" smtClean="0"/>
              <a:t>2023-04-04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EB5841BB-EAA6-4091-81E6-D3FE84012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608D198E-12A0-4D30-B6AA-C91743429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1683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>
            <a:extLst>
              <a:ext uri="{FF2B5EF4-FFF2-40B4-BE49-F238E27FC236}">
                <a16:creationId xmlns:a16="http://schemas.microsoft.com/office/drawing/2014/main" id="{8E470D59-5D98-4836-8346-6A01E225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Vertikalaus teksto vietos rezervavimo ženklas 2">
            <a:extLst>
              <a:ext uri="{FF2B5EF4-FFF2-40B4-BE49-F238E27FC236}">
                <a16:creationId xmlns:a16="http://schemas.microsoft.com/office/drawing/2014/main" id="{8FECDD0D-6F3E-4878-8EF5-430454FA9D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0B674667-8AEB-4436-B7EE-23D94E062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A8F7-A3D6-4E62-9A9C-5FF77489E2A0}" type="datetime1">
              <a:rPr lang="lt-LT" smtClean="0"/>
              <a:t>2023-04-04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366526D7-D956-44D1-A322-9F5B6415E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31CD6B07-553A-4676-A99A-D6FD0103B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47877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BAF2555-AC13-4078-BFB5-73405285F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AAF884C0-72C2-4D75-9012-B66B363D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F7890A66-E650-4964-A842-C252D0853C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5E6BA-90F6-46AA-8796-E1861D417E97}" type="datetime1">
              <a:rPr lang="lt-LT" smtClean="0"/>
              <a:t>2023-04-04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50B02B05-FB66-4E69-91CB-D00A90ADD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C37A1DF9-382A-49DF-A67A-C35CE603C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2942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9F29AE5-ED60-4B60-8BA6-BCED90446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E2432B64-0DFD-4113-8763-C2A37ACE89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2B07A796-0371-4756-8B23-57A1B7DBB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6A1B7-546D-4C2A-89B5-F635E6C659D4}" type="datetime1">
              <a:rPr lang="lt-LT" smtClean="0"/>
              <a:t>2023-04-04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E9D590F4-1B79-42E2-91FA-7AFE9625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DDD55B2F-16A2-4B01-A181-FF49638FD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26059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CD8E789-26E1-4DA3-B1E5-ECFFC923E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4376B9AB-EC66-4665-A8E0-E744DDB507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7EB3849E-FE10-4C5B-8E8B-EF476D9F2F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898FF760-1493-4985-845B-5FF9476FB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356D8-7F5B-404A-B73E-2E33FB5C3507}" type="datetime1">
              <a:rPr lang="lt-LT" smtClean="0"/>
              <a:t>2023-04-04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A5BB2263-4C7E-4FF1-8729-71EF3FEC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7B8895A1-245B-4169-8618-F06BC5CAB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1948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5697EB4-B4A5-489D-8C7A-6FCF6980C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65B744F5-D4A8-48AA-85D5-98EA7EAF72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Turinio vietos rezervavimo ženklas 3">
            <a:extLst>
              <a:ext uri="{FF2B5EF4-FFF2-40B4-BE49-F238E27FC236}">
                <a16:creationId xmlns:a16="http://schemas.microsoft.com/office/drawing/2014/main" id="{6E4AA475-34D7-4F8A-ABCD-5A890D269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5" name="Teksto vietos rezervavimo ženklas 4">
            <a:extLst>
              <a:ext uri="{FF2B5EF4-FFF2-40B4-BE49-F238E27FC236}">
                <a16:creationId xmlns:a16="http://schemas.microsoft.com/office/drawing/2014/main" id="{B4288492-78DA-4FF4-BCB7-6F7B4F1C2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Turinio vietos rezervavimo ženklas 5">
            <a:extLst>
              <a:ext uri="{FF2B5EF4-FFF2-40B4-BE49-F238E27FC236}">
                <a16:creationId xmlns:a16="http://schemas.microsoft.com/office/drawing/2014/main" id="{F36C4D91-E604-4463-8326-CBF4C2A675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7" name="Datos vietos rezervavimo ženklas 6">
            <a:extLst>
              <a:ext uri="{FF2B5EF4-FFF2-40B4-BE49-F238E27FC236}">
                <a16:creationId xmlns:a16="http://schemas.microsoft.com/office/drawing/2014/main" id="{678DE516-CB31-4804-8FA5-55B7CF396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A6E20-3220-49DD-B5E4-CE59B7383EEA}" type="datetime1">
              <a:rPr lang="lt-LT" smtClean="0"/>
              <a:t>2023-04-04</a:t>
            </a:fld>
            <a:endParaRPr lang="lt-LT"/>
          </a:p>
        </p:txBody>
      </p:sp>
      <p:sp>
        <p:nvSpPr>
          <p:cNvPr id="8" name="Poraštės vietos rezervavimo ženklas 7">
            <a:extLst>
              <a:ext uri="{FF2B5EF4-FFF2-40B4-BE49-F238E27FC236}">
                <a16:creationId xmlns:a16="http://schemas.microsoft.com/office/drawing/2014/main" id="{71905F28-5C75-42A7-93D0-F16866D0E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854F8F7D-C234-40AB-9D14-B083A5FD1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94471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552B8FB-B791-4837-8E75-73078AADF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Datos vietos rezervavimo ženklas 2">
            <a:extLst>
              <a:ext uri="{FF2B5EF4-FFF2-40B4-BE49-F238E27FC236}">
                <a16:creationId xmlns:a16="http://schemas.microsoft.com/office/drawing/2014/main" id="{68735467-70D7-4110-B52E-ED5AF0577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0B213-D2C8-408F-8C13-18D7D72163D9}" type="datetime1">
              <a:rPr lang="lt-LT" smtClean="0"/>
              <a:t>2023-04-04</a:t>
            </a:fld>
            <a:endParaRPr lang="lt-LT"/>
          </a:p>
        </p:txBody>
      </p:sp>
      <p:sp>
        <p:nvSpPr>
          <p:cNvPr id="4" name="Poraštės vietos rezervavimo ženklas 3">
            <a:extLst>
              <a:ext uri="{FF2B5EF4-FFF2-40B4-BE49-F238E27FC236}">
                <a16:creationId xmlns:a16="http://schemas.microsoft.com/office/drawing/2014/main" id="{C64C78F7-E1F3-429F-B585-92CB3715E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4878296C-3BBF-47DD-93EB-9A079EC9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36684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>
            <a:extLst>
              <a:ext uri="{FF2B5EF4-FFF2-40B4-BE49-F238E27FC236}">
                <a16:creationId xmlns:a16="http://schemas.microsoft.com/office/drawing/2014/main" id="{FA99BAAD-6DCD-496E-B992-669EEC4C4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CE35-68D4-490F-8C9D-D5FDAE299E23}" type="datetime1">
              <a:rPr lang="lt-LT" smtClean="0"/>
              <a:t>2023-04-04</a:t>
            </a:fld>
            <a:endParaRPr lang="lt-LT"/>
          </a:p>
        </p:txBody>
      </p:sp>
      <p:sp>
        <p:nvSpPr>
          <p:cNvPr id="3" name="Poraštės vietos rezervavimo ženklas 2">
            <a:extLst>
              <a:ext uri="{FF2B5EF4-FFF2-40B4-BE49-F238E27FC236}">
                <a16:creationId xmlns:a16="http://schemas.microsoft.com/office/drawing/2014/main" id="{A692F9B6-8009-43C1-AB95-D08CA3CAC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031F121A-9FAB-42EC-838D-817C2A912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77434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1DA0BA43-D16E-4E16-A2F1-23110A040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B7017472-AF90-4128-9185-E667371B22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8610A984-BA63-445E-B690-04EE16B9B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030B30AB-C62B-40F4-9EC7-21865831A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671CA-CD52-49D0-BB90-7BC2A3D76FC5}" type="datetime1">
              <a:rPr lang="lt-LT" smtClean="0"/>
              <a:t>2023-04-04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7B3C93C8-E474-46D7-9919-D55E694F0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EF48D7AB-B1F0-44F2-BCDA-1B8AABCB0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99303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F725546-7A1B-43D7-9523-D16701DD2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redaguokite stilių</a:t>
            </a:r>
          </a:p>
        </p:txBody>
      </p:sp>
      <p:sp>
        <p:nvSpPr>
          <p:cNvPr id="3" name="Paveikslėlio vietos rezervavimo ženklas 2">
            <a:extLst>
              <a:ext uri="{FF2B5EF4-FFF2-40B4-BE49-F238E27FC236}">
                <a16:creationId xmlns:a16="http://schemas.microsoft.com/office/drawing/2014/main" id="{B94DCCF3-C4FC-4922-9E7D-C799E0CEF1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>
            <a:extLst>
              <a:ext uri="{FF2B5EF4-FFF2-40B4-BE49-F238E27FC236}">
                <a16:creationId xmlns:a16="http://schemas.microsoft.com/office/drawing/2014/main" id="{6E48B21C-033D-48AC-BAE2-5CFC270989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os vietos rezervavimo ženklas 4">
            <a:extLst>
              <a:ext uri="{FF2B5EF4-FFF2-40B4-BE49-F238E27FC236}">
                <a16:creationId xmlns:a16="http://schemas.microsoft.com/office/drawing/2014/main" id="{0660AE56-EF14-4228-A1B8-CEAB35699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80B-8FD7-4EBE-8A09-4E83AAE064E9}" type="datetime1">
              <a:rPr lang="lt-LT" smtClean="0"/>
              <a:t>2023-04-04</a:t>
            </a:fld>
            <a:endParaRPr lang="lt-LT"/>
          </a:p>
        </p:txBody>
      </p:sp>
      <p:sp>
        <p:nvSpPr>
          <p:cNvPr id="6" name="Poraštės vietos rezervavimo ženklas 5">
            <a:extLst>
              <a:ext uri="{FF2B5EF4-FFF2-40B4-BE49-F238E27FC236}">
                <a16:creationId xmlns:a16="http://schemas.microsoft.com/office/drawing/2014/main" id="{B554DF73-FF10-4253-BBEB-141F921C4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525DDBA9-1590-48E3-BB93-434BC8E3F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1746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>
            <a:extLst>
              <a:ext uri="{FF2B5EF4-FFF2-40B4-BE49-F238E27FC236}">
                <a16:creationId xmlns:a16="http://schemas.microsoft.com/office/drawing/2014/main" id="{653A2487-9B7A-402C-8D8F-8AD20C204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</a:p>
        </p:txBody>
      </p:sp>
      <p:sp>
        <p:nvSpPr>
          <p:cNvPr id="3" name="Teksto vietos rezervavimo ženklas 2">
            <a:extLst>
              <a:ext uri="{FF2B5EF4-FFF2-40B4-BE49-F238E27FC236}">
                <a16:creationId xmlns:a16="http://schemas.microsoft.com/office/drawing/2014/main" id="{4418A520-5761-4111-92E6-1333A1975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4" name="Datos vietos rezervavimo ženklas 3">
            <a:extLst>
              <a:ext uri="{FF2B5EF4-FFF2-40B4-BE49-F238E27FC236}">
                <a16:creationId xmlns:a16="http://schemas.microsoft.com/office/drawing/2014/main" id="{C2D5F071-E230-4AF1-A9DD-79D27BA5BA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6A625-A0B2-411C-BEDD-C6D2D4554B3D}" type="datetime1">
              <a:rPr lang="lt-LT" smtClean="0"/>
              <a:t>2023-04-04</a:t>
            </a:fld>
            <a:endParaRPr lang="lt-LT"/>
          </a:p>
        </p:txBody>
      </p:sp>
      <p:sp>
        <p:nvSpPr>
          <p:cNvPr id="5" name="Poraštės vietos rezervavimo ženklas 4">
            <a:extLst>
              <a:ext uri="{FF2B5EF4-FFF2-40B4-BE49-F238E27FC236}">
                <a16:creationId xmlns:a16="http://schemas.microsoft.com/office/drawing/2014/main" id="{07A4CB71-D6AE-48A3-A3DB-F29C725A1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lt-LT"/>
              <a:t>Vietos plėtros strategija, 2023</a:t>
            </a:r>
          </a:p>
        </p:txBody>
      </p:sp>
      <p:sp>
        <p:nvSpPr>
          <p:cNvPr id="6" name="Skaidrės numerio vietos rezervavimo ženklas 5">
            <a:extLst>
              <a:ext uri="{FF2B5EF4-FFF2-40B4-BE49-F238E27FC236}">
                <a16:creationId xmlns:a16="http://schemas.microsoft.com/office/drawing/2014/main" id="{F28E633F-B3F7-43EB-B3CA-93CFFA8C91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2444B-4066-4EC1-B9A7-619871DCA442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3026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vilma.atkociuniene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apklausa.lt/f/svencioniu-rajono-vietos-veiklos-grupes-vvg-teritorijos-kaimo-gyventoju-ir-4ypuysh/entries/3564267/text_result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apklausa.lt/f/svencioniu-rajono-vietos-veiklos-grupes-vvg-teritorijos-kaimo-gyventoju-ir-4ypuysh/entries/3564270/text_result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apklausa.lt/f/svencioniu-rajono-vietos-veiklos-grupes-vvg-teritorijos-kaimo-gyventoju-ir-4ypuysh/entries/3564275/text_result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BF3C201B-1028-4F5C-B143-61FEDAA65B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7" y="1655286"/>
            <a:ext cx="11004008" cy="2610042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l">
              <a:spcAft>
                <a:spcPts val="800"/>
              </a:spcAft>
            </a:pPr>
            <a:r>
              <a:rPr lang="lt-LT" sz="4800" b="1" dirty="0">
                <a:solidFill>
                  <a:srgbClr val="00B050"/>
                </a:solidFill>
              </a:rPr>
              <a:t>ALYTAUS RAJONO VVG TERITORIJOS GYVENTOJŲ POREIKIŲ TYRIMO REZULTATAI</a:t>
            </a:r>
            <a:br>
              <a:rPr lang="lt-LT" sz="4800" dirty="0">
                <a:solidFill>
                  <a:srgbClr val="00B050"/>
                </a:solidFill>
              </a:rPr>
            </a:br>
            <a:r>
              <a:rPr lang="lt-LT" sz="2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Vietos plėtros strategijos Alytaus rajono savivaldybės ir Birštono savivaldybės kaimiškajai teritorijai </a:t>
            </a:r>
            <a:br>
              <a:rPr lang="lt-LT" sz="2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lt-LT" sz="2000" b="1" i="1" dirty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2023-2027 metams rengimas</a:t>
            </a:r>
            <a:endParaRPr lang="en-US" sz="1100" b="1" kern="1200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ntrinis pavadinimas 2">
            <a:extLst>
              <a:ext uri="{FF2B5EF4-FFF2-40B4-BE49-F238E27FC236}">
                <a16:creationId xmlns:a16="http://schemas.microsoft.com/office/drawing/2014/main" id="{9DF12DCD-948B-484A-8B53-35C51F96BF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7" y="4373385"/>
            <a:ext cx="6449075" cy="766040"/>
          </a:xfr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algn="l">
              <a:spcAft>
                <a:spcPts val="800"/>
              </a:spcAft>
            </a:pPr>
            <a:r>
              <a:rPr lang="en-US" sz="2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dr. Vilma Atkočiūnienė</a:t>
            </a:r>
            <a:r>
              <a:rPr lang="lt-LT" sz="20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lt-LT" sz="20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2"/>
              </a:rPr>
              <a:t>vilma.atkociuniene</a:t>
            </a:r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2"/>
              </a:rPr>
              <a:t>@gmail.com</a:t>
            </a:r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</a:p>
          <a:p>
            <a:pPr algn="l">
              <a:spcAft>
                <a:spcPts val="800"/>
              </a:spcAft>
            </a:pPr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tel. +370 682 14169</a:t>
            </a:r>
          </a:p>
        </p:txBody>
      </p:sp>
      <p:sp>
        <p:nvSpPr>
          <p:cNvPr id="45" name="Freeform: Shape 28">
            <a:extLst>
              <a:ext uri="{FF2B5EF4-FFF2-40B4-BE49-F238E27FC236}">
                <a16:creationId xmlns:a16="http://schemas.microsoft.com/office/drawing/2014/main" id="{F6EF57EF-D042-41D3-83E8-41A1FE6C1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6" name="Freeform: Shape 30">
            <a:extLst>
              <a:ext uri="{FF2B5EF4-FFF2-40B4-BE49-F238E27FC236}">
                <a16:creationId xmlns:a16="http://schemas.microsoft.com/office/drawing/2014/main" id="{D00A59BB-A268-4F3E-9D41-CA265AF168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Freeform: Shape 32">
            <a:extLst>
              <a:ext uri="{FF2B5EF4-FFF2-40B4-BE49-F238E27FC236}">
                <a16:creationId xmlns:a16="http://schemas.microsoft.com/office/drawing/2014/main" id="{63794DCE-9D34-40DF-AB3F-06DA8ACCD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Freeform: Shape 34">
            <a:extLst>
              <a:ext uri="{FF2B5EF4-FFF2-40B4-BE49-F238E27FC236}">
                <a16:creationId xmlns:a16="http://schemas.microsoft.com/office/drawing/2014/main" id="{45006452-918C-4282-A72C-C9692B669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C713E-5CE5-4054-B8EC-6DFDE32C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20150" y="5623560"/>
            <a:ext cx="253365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C82444B-4066-4EC1-B9A7-619871DCA442}" type="slidenum">
              <a:rPr lang="en-US" smtClean="0">
                <a:solidFill>
                  <a:srgbClr val="FFFFFF">
                    <a:alpha val="80000"/>
                  </a:srgbClr>
                </a:solidFill>
              </a:rPr>
              <a:pPr>
                <a:spcAft>
                  <a:spcPts val="600"/>
                </a:spcAft>
              </a:pPr>
              <a:t>1</a:t>
            </a:fld>
            <a:endParaRPr lang="en-US">
              <a:solidFill>
                <a:srgbClr val="FFFFFF">
                  <a:alpha val="80000"/>
                </a:srgb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701A9-6CC8-46D2-ACCF-5F16A0D50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90322" y="6355080"/>
            <a:ext cx="4063478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>
              <a:spcAft>
                <a:spcPts val="600"/>
              </a:spcAft>
            </a:pPr>
            <a:r>
              <a:rPr lang="lt-LT" kern="1200">
                <a:solidFill>
                  <a:srgbClr val="FFFFFF">
                    <a:alpha val="80000"/>
                  </a:srgbClr>
                </a:solidFill>
                <a:latin typeface="+mn-lt"/>
                <a:ea typeface="+mn-ea"/>
                <a:cs typeface="+mn-cs"/>
              </a:rPr>
              <a:t>Vietos plėtros strategija, 2023</a:t>
            </a:r>
            <a:endParaRPr lang="en-US" kern="1200">
              <a:solidFill>
                <a:srgbClr val="FFFFFF">
                  <a:alpha val="80000"/>
                </a:srgb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026" name="Paveikslėlis 4">
            <a:extLst>
              <a:ext uri="{FF2B5EF4-FFF2-40B4-BE49-F238E27FC236}">
                <a16:creationId xmlns:a16="http://schemas.microsoft.com/office/drawing/2014/main" id="{0CC63210-A481-4C33-9DD8-B95BC0B752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31" y="5792347"/>
            <a:ext cx="32385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6E6D989-8304-4A3F-B416-BE7CC1CFCB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9600" y="5792347"/>
            <a:ext cx="2662346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872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B38F2-8A73-4D82-B42E-B3DB59D4E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2800" b="1" dirty="0"/>
              <a:t>Alytaus r. VVG teritorijos gyventojų nuomonė apie opiausias vietovės vystymosi problemas, atsakymų skaičius</a:t>
            </a:r>
            <a:endParaRPr lang="lt-LT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8B012D-B61D-4B60-94C2-BF930189D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76567C-4705-4F36-A1F6-8B59D4165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10</a:t>
            </a:fld>
            <a:endParaRPr lang="lt-LT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DDDE4EB-E0D5-3154-9CA2-99AAADA9A8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8352098"/>
              </p:ext>
            </p:extLst>
          </p:nvPr>
        </p:nvGraphicFramePr>
        <p:xfrm>
          <a:off x="838200" y="1610686"/>
          <a:ext cx="10515600" cy="45662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1794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FE962-88F0-441E-9CCC-3297DE79D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2000" b="1" dirty="0"/>
              <a:t>Alytaus r. VVG teritorijos gyventojų atsakymų į klausimą „</a:t>
            </a:r>
            <a:r>
              <a:rPr lang="lt-LT" sz="2000" b="1" i="1" dirty="0"/>
              <a:t>Kokiems prioritetams Jūs teiktumėte pirmenybę, kad ES ir Nacionalinės paramos kaimui lėšos būtų kuo geriau investuotos</a:t>
            </a:r>
            <a:r>
              <a:rPr lang="lt-LT" sz="2000" b="1" dirty="0"/>
              <a:t>?“  pasiskirstymas pagal raiškos stiprumą 3 balų skalėje, proc.</a:t>
            </a:r>
            <a:endParaRPr lang="lt-LT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B22BE0-DD58-4904-A81D-99F74F856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9B419A-E060-4967-9F8E-127D54279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11</a:t>
            </a:fld>
            <a:endParaRPr lang="lt-LT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FA063E3-1AB5-FBEE-CD7A-1A4139C696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957107"/>
              </p:ext>
            </p:extLst>
          </p:nvPr>
        </p:nvGraphicFramePr>
        <p:xfrm>
          <a:off x="1090569" y="1538447"/>
          <a:ext cx="10142290" cy="4728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8084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56E56-8FEC-4F85-9F4A-C68E8F91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2400" b="1" dirty="0"/>
              <a:t>Pagrindiniai prioritetai, kuriems  Alytaus r. VVG teritorijos gyventojai teiktų pirmenybę, kad paramos lėšos būtų kuo geriau investuotos (pagal reikalingumą atrinkti 10 daugiausiai balų surinkę prioritetai)</a:t>
            </a:r>
            <a:br>
              <a:rPr lang="lt-LT" sz="2400" dirty="0"/>
            </a:br>
            <a:endParaRPr lang="lt-LT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266423-2DBD-4E55-B011-A1DF110B4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F49BD-97C6-4160-89CF-5F9678782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12</a:t>
            </a:fld>
            <a:endParaRPr lang="lt-LT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85166AF-D178-C087-9FB4-385AEEEE2A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33267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5658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77F6C-7BE6-43A6-83F7-F05CF919D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sz="3100" b="1" dirty="0"/>
              <a:t>Paslaugos, kurių trūksta Alytaus r. VVG teritorijos gyventojų gyvenamojoje vietovėje, pagal raiškos stiprumą 3 balų skalėje, proc.</a:t>
            </a:r>
            <a:endParaRPr lang="lt-L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0C707F-E94F-4C7D-AAED-C973F8C9B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950B4C-5E68-4478-9002-D12CF9538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13</a:t>
            </a:fld>
            <a:endParaRPr lang="lt-LT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C6DF8B7-A2AA-A687-ECCA-E18DDB2EB59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43061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0B522-5EEF-494A-9DE6-E6E851262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700" b="1" dirty="0"/>
              <a:t>Pagrindinės paslaugos, kurių </a:t>
            </a:r>
            <a:r>
              <a:rPr lang="lt-LT" sz="2700" b="1" u="sng" dirty="0"/>
              <a:t>labiausiai</a:t>
            </a:r>
            <a:r>
              <a:rPr lang="lt-LT" sz="2700" b="1" dirty="0"/>
              <a:t> trūksta Alytaus r. VVG teritorijos gyventojų gyvenamojoje vietovėje (atrinktos 10 daugiausiai balų surinkusių paslaugų), proc.</a:t>
            </a:r>
            <a:endParaRPr lang="lt-L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DE6118-3A00-4F77-BF46-EE8788313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69AEB0-5281-4823-8B57-670A4F54A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14</a:t>
            </a:fld>
            <a:endParaRPr lang="lt-LT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3183EBE-9945-D183-3B53-768AF03AC43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52798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6A42C-4021-4307-9F5D-686629AB8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2400" b="1" dirty="0"/>
              <a:t>Svarbiausios paslaugų įmonės, kurios galėtų būti įkurtos ir atsirastų naujų darbo vietų Alytaus r. VVG teritorijos gyventojų gyvenamojoje vietoje (atrinktos 10 daugiausiai balų surinkusių įmonių), proc.</a:t>
            </a:r>
            <a:br>
              <a:rPr lang="lt-LT" sz="2400" dirty="0"/>
            </a:br>
            <a:endParaRPr lang="lt-LT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ED2CFF-0684-4880-9CA3-728A87870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FA78D0-3A58-4706-B534-8171C4CCD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15</a:t>
            </a:fld>
            <a:endParaRPr lang="lt-LT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2959FCD-B1F9-A716-DECF-CE832A2E1B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17945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03588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040E1-C99D-4620-A31A-81F6D28EC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22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Alytaus r. VVG teritorijos gyventojų atsakymų į klausimą </a:t>
            </a:r>
            <a:br>
              <a:rPr lang="lt-LT" sz="22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</a:br>
            <a:r>
              <a:rPr lang="lt-LT" sz="22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„</a:t>
            </a:r>
            <a:r>
              <a:rPr lang="lt-LT" sz="22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Kokias paslaugų įmones reikėtų skatinti kurti kaimo vietovėse?</a:t>
            </a:r>
            <a:r>
              <a:rPr lang="lt-LT" sz="2200" dirty="0"/>
              <a:t>“ </a:t>
            </a:r>
            <a:r>
              <a:rPr lang="lt-LT" sz="2200" b="1" dirty="0"/>
              <a:t>pasiskirstymas (vnt., proc.)</a:t>
            </a:r>
            <a:br>
              <a:rPr lang="lt-LT" dirty="0"/>
            </a:br>
            <a:endParaRPr lang="lt-LT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A4A6C3B-DE99-4015-B307-3F4D4C6FC1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938595"/>
              </p:ext>
            </p:extLst>
          </p:nvPr>
        </p:nvGraphicFramePr>
        <p:xfrm>
          <a:off x="838200" y="1879135"/>
          <a:ext cx="8007929" cy="2321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30461">
                  <a:extLst>
                    <a:ext uri="{9D8B030D-6E8A-4147-A177-3AD203B41FA5}">
                      <a16:colId xmlns:a16="http://schemas.microsoft.com/office/drawing/2014/main" val="3108705741"/>
                    </a:ext>
                  </a:extLst>
                </a:gridCol>
                <a:gridCol w="2329959">
                  <a:extLst>
                    <a:ext uri="{9D8B030D-6E8A-4147-A177-3AD203B41FA5}">
                      <a16:colId xmlns:a16="http://schemas.microsoft.com/office/drawing/2014/main" val="1445180101"/>
                    </a:ext>
                  </a:extLst>
                </a:gridCol>
                <a:gridCol w="2447509">
                  <a:extLst>
                    <a:ext uri="{9D8B030D-6E8A-4147-A177-3AD203B41FA5}">
                      <a16:colId xmlns:a16="http://schemas.microsoft.com/office/drawing/2014/main" val="2561967485"/>
                    </a:ext>
                  </a:extLst>
                </a:gridCol>
              </a:tblGrid>
              <a:tr h="3294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Atsakymo variantai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Atsakiusiųjų skaičius 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Procentinė dalis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7296542"/>
                  </a:ext>
                </a:extLst>
              </a:tr>
              <a:tr h="3294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1. Stacionarias</a:t>
                      </a:r>
                      <a:endParaRPr lang="lt-L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314</a:t>
                      </a:r>
                      <a:endParaRPr lang="lt-L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 </a:t>
                      </a:r>
                      <a:r>
                        <a:rPr lang="lt-LT" sz="2000" dirty="0">
                          <a:effectLst/>
                          <a:highlight>
                            <a:srgbClr val="FFFF00"/>
                          </a:highlight>
                        </a:rPr>
                        <a:t>53.1%</a:t>
                      </a:r>
                      <a:r>
                        <a:rPr lang="lt-LT" sz="2000" dirty="0">
                          <a:effectLst/>
                        </a:rPr>
                        <a:t> 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55625169"/>
                  </a:ext>
                </a:extLst>
              </a:tr>
              <a:tr h="3294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2. Mobilias</a:t>
                      </a:r>
                      <a:endParaRPr lang="lt-L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205</a:t>
                      </a:r>
                      <a:endParaRPr lang="lt-L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 </a:t>
                      </a:r>
                      <a:r>
                        <a:rPr lang="lt-LT" sz="2000" dirty="0">
                          <a:effectLst/>
                          <a:highlight>
                            <a:srgbClr val="FFFF00"/>
                          </a:highlight>
                        </a:rPr>
                        <a:t>34.7%</a:t>
                      </a:r>
                      <a:r>
                        <a:rPr lang="lt-LT" sz="2000" dirty="0">
                          <a:effectLst/>
                        </a:rPr>
                        <a:t> 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1392734"/>
                  </a:ext>
                </a:extLst>
              </a:tr>
              <a:tr h="6741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3. Virtualias (elektroninės, nuotolinės paslaugos)</a:t>
                      </a:r>
                      <a:endParaRPr lang="lt-L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27</a:t>
                      </a:r>
                      <a:endParaRPr lang="lt-L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 4.6% 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9129704"/>
                  </a:ext>
                </a:extLst>
              </a:tr>
              <a:tr h="3294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4. Kita</a:t>
                      </a:r>
                      <a:endParaRPr lang="lt-L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17</a:t>
                      </a:r>
                      <a:endParaRPr lang="lt-L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 2.9% 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6417858"/>
                  </a:ext>
                </a:extLst>
              </a:tr>
              <a:tr h="3294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Neatsakė į klausimą</a:t>
                      </a:r>
                      <a:endParaRPr lang="lt-L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28</a:t>
                      </a:r>
                      <a:endParaRPr lang="lt-L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 4.7%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5980785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53C3AF-3419-4E61-9DEE-CB68908CF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8DE94-BC43-4D69-88A2-D87F202FF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16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119084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E6ECD-2CD9-40DB-B4E9-51C33328A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2400" b="1" dirty="0"/>
              <a:t>Alytaus r. VVG teritorijos gyventojų nuomonė apie  </a:t>
            </a:r>
            <a:r>
              <a:rPr lang="lt-LT" sz="2400" b="1" u="sng" dirty="0"/>
              <a:t>pagrindinės ekonomines veiklas, kurių galėtų imtis veikiančios bendruomenės  ir už kurias gautų pajamų </a:t>
            </a:r>
            <a:r>
              <a:rPr lang="lt-LT" sz="2400" b="1" dirty="0"/>
              <a:t>(atrinktos 10 daugiausiai balų surinkusių ekonominių veiklų), proc.</a:t>
            </a:r>
            <a:br>
              <a:rPr lang="lt-LT" sz="2400" dirty="0"/>
            </a:br>
            <a:endParaRPr lang="lt-LT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B43CD6-9D4F-4657-BA7F-7D547EAC7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A0AF57-4755-4156-9A24-E4867EA7B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17</a:t>
            </a:fld>
            <a:endParaRPr lang="lt-LT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DD32F45-977E-FEFE-4EE6-03CC111D3A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53983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931604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C6B88-38F7-4FB3-BDEA-B74D404B2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2800" b="1" dirty="0"/>
              <a:t>Alytaus r. VVG teritorijos gyventojų nuomonė apie </a:t>
            </a:r>
            <a:r>
              <a:rPr lang="lt-LT" sz="2800" b="1" u="sng" dirty="0"/>
              <a:t>pagrindines kliūtys</a:t>
            </a:r>
            <a:r>
              <a:rPr lang="lt-LT" sz="2800" b="1" dirty="0"/>
              <a:t>, kurios trukdo bendruomenei organizuoti verslą ar teikti savo nariams būtiniausias paslaugas, vnt.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0FAEBC-387B-41B7-9901-762235A81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E390B2-725A-4B71-B1D2-4363B8007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18</a:t>
            </a:fld>
            <a:endParaRPr lang="lt-LT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8D6A4EC-3B5E-C655-97DF-D39DAA3492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987586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9674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B69E7-05DF-4ADC-AF00-767F20465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lt-LT" sz="31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Alytaus r. VVG teritorijos gyventojų atsakymų į klausimą „Ar pats imtumėtės smulkaus verslo, jei jo pradžiai būtų skirta ES ir Nacionalinė parama?</a:t>
            </a:r>
            <a:r>
              <a:rPr lang="lt-LT" sz="3100" b="1" dirty="0"/>
              <a:t>“ pasiskirstymas (vnt., proc.)</a:t>
            </a:r>
            <a:endParaRPr lang="lt-LT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5861DD4-4484-43CC-B1A8-014A31A9D1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9668834"/>
              </p:ext>
            </p:extLst>
          </p:nvPr>
        </p:nvGraphicFramePr>
        <p:xfrm>
          <a:off x="838200" y="2206305"/>
          <a:ext cx="6790811" cy="1909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0585">
                  <a:extLst>
                    <a:ext uri="{9D8B030D-6E8A-4147-A177-3AD203B41FA5}">
                      <a16:colId xmlns:a16="http://schemas.microsoft.com/office/drawing/2014/main" val="4012703416"/>
                    </a:ext>
                  </a:extLst>
                </a:gridCol>
                <a:gridCol w="2200585">
                  <a:extLst>
                    <a:ext uri="{9D8B030D-6E8A-4147-A177-3AD203B41FA5}">
                      <a16:colId xmlns:a16="http://schemas.microsoft.com/office/drawing/2014/main" val="1354762495"/>
                    </a:ext>
                  </a:extLst>
                </a:gridCol>
                <a:gridCol w="2389641">
                  <a:extLst>
                    <a:ext uri="{9D8B030D-6E8A-4147-A177-3AD203B41FA5}">
                      <a16:colId xmlns:a16="http://schemas.microsoft.com/office/drawing/2014/main" val="2072957950"/>
                    </a:ext>
                  </a:extLst>
                </a:gridCol>
              </a:tblGrid>
              <a:tr h="3819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Atsakymo variantai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Atsakiusiųjų skaičius 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Procentinė dalis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8582494"/>
                  </a:ext>
                </a:extLst>
              </a:tr>
              <a:tr h="3819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1. Taip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225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 38.1% 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5061151"/>
                  </a:ext>
                </a:extLst>
              </a:tr>
              <a:tr h="3819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2. Ne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314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 53.1% 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3490041"/>
                  </a:ext>
                </a:extLst>
              </a:tr>
              <a:tr h="3819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3. Kita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28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 4.7% 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9487051"/>
                  </a:ext>
                </a:extLst>
              </a:tr>
              <a:tr h="3819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Neatsakė į klausimą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24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4.1%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6699727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44162C-E695-4A65-B77E-31E1EE6CC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575DB9-1BC2-465D-B45B-8C116D291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19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43353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4A14B-7B89-4858-BE08-23F1C538E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solidFill>
                  <a:srgbClr val="00B050"/>
                </a:solidFill>
              </a:rPr>
              <a:t>Duomenys apie respondentus</a:t>
            </a:r>
            <a:endParaRPr lang="lt-L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33F51-9D43-4B73-9322-1E980D99A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/>
              <a:t>Anketinėje apklausoje dalyvavo 591 VVG teritorijos gyventojai, dirbantieji</a:t>
            </a:r>
          </a:p>
          <a:p>
            <a:r>
              <a:rPr lang="lt-LT" dirty="0"/>
              <a:t>66, 5 proc., moterys, </a:t>
            </a:r>
          </a:p>
          <a:p>
            <a:r>
              <a:rPr lang="lt-LT" dirty="0"/>
              <a:t>28,8 proc. vyrai</a:t>
            </a:r>
          </a:p>
          <a:p>
            <a:endParaRPr lang="lt-L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83ACA9-4D55-4F8D-8D51-5451CA170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A23945-A4F6-43DD-A426-C956B9B52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2</a:t>
            </a:fld>
            <a:endParaRPr lang="lt-LT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60EFFD1-F2A3-4A5A-9DD1-DAC9328779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9763490"/>
              </p:ext>
            </p:extLst>
          </p:nvPr>
        </p:nvGraphicFramePr>
        <p:xfrm>
          <a:off x="1058586" y="4039621"/>
          <a:ext cx="7552014" cy="1682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7338">
                  <a:extLst>
                    <a:ext uri="{9D8B030D-6E8A-4147-A177-3AD203B41FA5}">
                      <a16:colId xmlns:a16="http://schemas.microsoft.com/office/drawing/2014/main" val="1601243112"/>
                    </a:ext>
                  </a:extLst>
                </a:gridCol>
                <a:gridCol w="2517338">
                  <a:extLst>
                    <a:ext uri="{9D8B030D-6E8A-4147-A177-3AD203B41FA5}">
                      <a16:colId xmlns:a16="http://schemas.microsoft.com/office/drawing/2014/main" val="2725761019"/>
                    </a:ext>
                  </a:extLst>
                </a:gridCol>
                <a:gridCol w="2517338">
                  <a:extLst>
                    <a:ext uri="{9D8B030D-6E8A-4147-A177-3AD203B41FA5}">
                      <a16:colId xmlns:a16="http://schemas.microsoft.com/office/drawing/2014/main" val="1367276715"/>
                    </a:ext>
                  </a:extLst>
                </a:gridCol>
              </a:tblGrid>
              <a:tr h="1861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Gyvenamoji vieta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Atsakiusiųjų skaičius 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Procentinė dalis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5419094"/>
                  </a:ext>
                </a:extLst>
              </a:tr>
              <a:tr h="186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1. Vienkiemyje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74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12.5% 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7816786"/>
                  </a:ext>
                </a:extLst>
              </a:tr>
              <a:tr h="186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2. Kaime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328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55.5% 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0435786"/>
                  </a:ext>
                </a:extLst>
              </a:tr>
              <a:tr h="186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3. Miestelyje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134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22.7% 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8215106"/>
                  </a:ext>
                </a:extLst>
              </a:tr>
              <a:tr h="186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4. Mieste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30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5.1% 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2752997"/>
                  </a:ext>
                </a:extLst>
              </a:tr>
              <a:tr h="1861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Neatsakė į klausimą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25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4.2%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2192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546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A7578-E58C-4917-890A-8B030AECA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2800" b="1" dirty="0"/>
              <a:t>Alytaus r. VVG teritorijos gyventojų nuomonė apie priemones, kurios pagerintų kaimo jaunimo iki 40 metų situaciją (pagal raiškos stiprumą 5 balų skalėje), proc. </a:t>
            </a:r>
            <a:endParaRPr lang="lt-LT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3FDF19-39EC-4915-B9AC-1E73F23AF0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AEC837-F170-4BFB-9568-4DC7B04E8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20</a:t>
            </a:fld>
            <a:endParaRPr lang="lt-LT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498D822-07BC-9CC6-5664-0FF0584BB6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915865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76251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2C993-1BE0-48BD-84D6-5F3C41094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Teminė kaimo vietovių VPS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DC388-1595-4B0E-8F1D-F1F3FD92F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462"/>
            <a:ext cx="10515600" cy="4700501"/>
          </a:xfrm>
        </p:spPr>
        <p:txBody>
          <a:bodyPr/>
          <a:lstStyle/>
          <a:p>
            <a:r>
              <a:rPr lang="lt-LT" sz="3600" dirty="0">
                <a:solidFill>
                  <a:schemeClr val="accent6">
                    <a:lumMod val="50000"/>
                  </a:schemeClr>
                </a:solidFill>
              </a:rPr>
              <a:t>Alytaus rajono savivaldybės ir Birštono savivaldybės </a:t>
            </a:r>
            <a:r>
              <a:rPr lang="lt-LT" sz="3600" dirty="0" err="1">
                <a:solidFill>
                  <a:schemeClr val="accent6">
                    <a:lumMod val="50000"/>
                  </a:schemeClr>
                </a:solidFill>
              </a:rPr>
              <a:t>kaimišk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</a:rPr>
              <a:t>osios</a:t>
            </a:r>
            <a:r>
              <a:rPr lang="lt-LT" sz="36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lt-LT" sz="3600" dirty="0" err="1">
                <a:solidFill>
                  <a:schemeClr val="accent6">
                    <a:lumMod val="50000"/>
                  </a:schemeClr>
                </a:solidFill>
              </a:rPr>
              <a:t>teritorij</a:t>
            </a:r>
            <a:r>
              <a:rPr lang="en-US" sz="3600" dirty="0" err="1">
                <a:solidFill>
                  <a:schemeClr val="accent6">
                    <a:lumMod val="50000"/>
                  </a:schemeClr>
                </a:solidFill>
              </a:rPr>
              <a:t>os</a:t>
            </a:r>
            <a:r>
              <a:rPr lang="lt-LT" sz="3600" dirty="0">
                <a:solidFill>
                  <a:schemeClr val="accent6">
                    <a:lumMod val="50000"/>
                  </a:schemeClr>
                </a:solidFill>
              </a:rPr>
              <a:t> 2023-2027 metų </a:t>
            </a:r>
            <a:r>
              <a:rPr lang="lt-LT" sz="3600" dirty="0" err="1">
                <a:solidFill>
                  <a:schemeClr val="accent6">
                    <a:lumMod val="50000"/>
                  </a:schemeClr>
                </a:solidFill>
              </a:rPr>
              <a:t>srategija</a:t>
            </a:r>
            <a:r>
              <a:rPr lang="lt-LT" sz="3600" dirty="0">
                <a:solidFill>
                  <a:schemeClr val="accent6">
                    <a:lumMod val="50000"/>
                  </a:schemeClr>
                </a:solidFill>
              </a:rPr>
              <a:t>: </a:t>
            </a:r>
            <a:endParaRPr lang="en-US" sz="3600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lt-LT" sz="3600" dirty="0">
                <a:solidFill>
                  <a:srgbClr val="00B050"/>
                </a:solidFill>
              </a:rPr>
              <a:t>Preliminari tema:</a:t>
            </a:r>
          </a:p>
          <a:p>
            <a:r>
              <a:rPr lang="lt-LT" sz="3600" dirty="0">
                <a:solidFill>
                  <a:srgbClr val="00B050"/>
                </a:solidFill>
              </a:rPr>
              <a:t>Geriausias </a:t>
            </a:r>
            <a:r>
              <a:rPr lang="lt-LT" sz="3600" u="sng" dirty="0">
                <a:solidFill>
                  <a:srgbClr val="00B050"/>
                </a:solidFill>
              </a:rPr>
              <a:t>gamtos ir kultūros</a:t>
            </a:r>
            <a:r>
              <a:rPr lang="lt-LT" sz="3600" dirty="0">
                <a:solidFill>
                  <a:srgbClr val="00B050"/>
                </a:solidFill>
              </a:rPr>
              <a:t> išteklių panaudojimas gyventojų sveikatai stiprinti ir turizmui vystyti</a:t>
            </a:r>
          </a:p>
          <a:p>
            <a:pPr marL="0" indent="0">
              <a:buNone/>
            </a:pPr>
            <a:r>
              <a:rPr lang="lt-LT" dirty="0">
                <a:solidFill>
                  <a:srgbClr val="FF0000"/>
                </a:solidFill>
              </a:rPr>
              <a:t>Preliminari proporcija tarp teminių sričių:</a:t>
            </a:r>
          </a:p>
          <a:p>
            <a:r>
              <a:rPr lang="lt-LT" dirty="0">
                <a:solidFill>
                  <a:srgbClr val="FF0000"/>
                </a:solidFill>
              </a:rPr>
              <a:t>Turizmui 40 proc.</a:t>
            </a:r>
          </a:p>
          <a:p>
            <a:r>
              <a:rPr lang="lt-LT" dirty="0">
                <a:solidFill>
                  <a:srgbClr val="FF0000"/>
                </a:solidFill>
              </a:rPr>
              <a:t>Gyventojų sveikatai 60 proc.</a:t>
            </a:r>
          </a:p>
          <a:p>
            <a:endParaRPr lang="lt-L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EDF17D-BCBD-435E-8DD8-B58061239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A5C43D-D06A-4B0A-ACB1-6E28D4FB60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21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254343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EF2A963-36E6-4B6E-9AF1-C5AC626FDF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245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03801-C8EC-4B48-B14F-40DD0BF40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152" y="4861625"/>
            <a:ext cx="10515600" cy="1325563"/>
          </a:xfrm>
        </p:spPr>
        <p:txBody>
          <a:bodyPr>
            <a:normAutofit/>
          </a:bodyPr>
          <a:lstStyle/>
          <a:p>
            <a:r>
              <a:rPr lang="lt-LT" sz="2800" b="1" dirty="0"/>
              <a:t>1 pav. Respondentų struktūra pagal amžiaus grupes, proc.</a:t>
            </a:r>
            <a:br>
              <a:rPr lang="lt-LT" sz="4000" dirty="0"/>
            </a:br>
            <a:endParaRPr lang="lt-LT" sz="4000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7FCAED4-294A-4DE5-ADA0-3F91C99525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8308" y="1555365"/>
            <a:ext cx="5510871" cy="322167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8DFC47-3B5E-4375-8D35-8DB0D2CCB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9B6EAF-D65F-4DBE-A0B9-9BBD785FC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3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641821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75BB4-4214-4DCD-9E9A-F28F9D449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solidFill>
                  <a:srgbClr val="00B050"/>
                </a:solidFill>
              </a:rPr>
              <a:t>Respondentų pasiskirstymas pagal seniūnijas </a:t>
            </a:r>
            <a:endParaRPr lang="lt-LT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556B3BB-6C41-4F37-88ED-93167992C3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5548693"/>
              </p:ext>
            </p:extLst>
          </p:nvPr>
        </p:nvGraphicFramePr>
        <p:xfrm>
          <a:off x="1006679" y="1434517"/>
          <a:ext cx="9412449" cy="46748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37483">
                  <a:extLst>
                    <a:ext uri="{9D8B030D-6E8A-4147-A177-3AD203B41FA5}">
                      <a16:colId xmlns:a16="http://schemas.microsoft.com/office/drawing/2014/main" val="1225770820"/>
                    </a:ext>
                  </a:extLst>
                </a:gridCol>
                <a:gridCol w="3137483">
                  <a:extLst>
                    <a:ext uri="{9D8B030D-6E8A-4147-A177-3AD203B41FA5}">
                      <a16:colId xmlns:a16="http://schemas.microsoft.com/office/drawing/2014/main" val="2191988563"/>
                    </a:ext>
                  </a:extLst>
                </a:gridCol>
                <a:gridCol w="3137483">
                  <a:extLst>
                    <a:ext uri="{9D8B030D-6E8A-4147-A177-3AD203B41FA5}">
                      <a16:colId xmlns:a16="http://schemas.microsoft.com/office/drawing/2014/main" val="3783121309"/>
                    </a:ext>
                  </a:extLst>
                </a:gridCol>
              </a:tblGrid>
              <a:tr h="2198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Seniūnijos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Atsakiusiųjų skaičius 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Procentinė dalis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8340275"/>
                  </a:ext>
                </a:extLst>
              </a:tr>
              <a:tr h="219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1. Alytaus seniūnija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79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 13.4% 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978084"/>
                  </a:ext>
                </a:extLst>
              </a:tr>
              <a:tr h="219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2. Alovės seniūnija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46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 7.8% 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2478907"/>
                  </a:ext>
                </a:extLst>
              </a:tr>
              <a:tr h="219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3. Birštono seniūnija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45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 7.6% 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3473643"/>
                  </a:ext>
                </a:extLst>
              </a:tr>
              <a:tr h="219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4. Butrimonių seniūnija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34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 5.8% 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7919444"/>
                  </a:ext>
                </a:extLst>
              </a:tr>
              <a:tr h="219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5. Daugų seniūnija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29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 4.9% 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0907597"/>
                  </a:ext>
                </a:extLst>
              </a:tr>
              <a:tr h="219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6. Krokialaukio seniūnija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46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 7.8% 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977298"/>
                  </a:ext>
                </a:extLst>
              </a:tr>
              <a:tr h="219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7. Miroslavo seniūnija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56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 9.5% 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1382342"/>
                  </a:ext>
                </a:extLst>
              </a:tr>
              <a:tr h="219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8. Nemunaičio seniūnija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53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 9.0% 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1142768"/>
                  </a:ext>
                </a:extLst>
              </a:tr>
              <a:tr h="219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9. Pivašiūnų seniūnija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32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 5.4% 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27936300"/>
                  </a:ext>
                </a:extLst>
              </a:tr>
              <a:tr h="219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10. Punios seniūnija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27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 4.6% 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7710896"/>
                  </a:ext>
                </a:extLst>
              </a:tr>
              <a:tr h="219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11. Raitininkų seniūnija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49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 8.3% 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4525147"/>
                  </a:ext>
                </a:extLst>
              </a:tr>
              <a:tr h="219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12. Simno seniūnija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58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 9.8% 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4695616"/>
                  </a:ext>
                </a:extLst>
              </a:tr>
              <a:tr h="219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13. Kita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11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 1.9% 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4319322"/>
                  </a:ext>
                </a:extLst>
              </a:tr>
              <a:tr h="2198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Neatsakė į klausimą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26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 4.4%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5977748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60773D-F217-4322-B734-115BE6B8D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DECD7-057E-4B14-B63A-E7EF1C379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75992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7A710-7CC2-402F-9986-475B22242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solidFill>
                  <a:srgbClr val="00B050"/>
                </a:solidFill>
              </a:rPr>
              <a:t>Respondentų pasiskirstymas pagal išsimokslinimą</a:t>
            </a:r>
            <a:endParaRPr lang="lt-LT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DAD6334-3ADA-45B6-864D-26BDB55BE5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1166546"/>
              </p:ext>
            </p:extLst>
          </p:nvPr>
        </p:nvGraphicFramePr>
        <p:xfrm>
          <a:off x="1082180" y="2072082"/>
          <a:ext cx="10271619" cy="37574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77049">
                  <a:extLst>
                    <a:ext uri="{9D8B030D-6E8A-4147-A177-3AD203B41FA5}">
                      <a16:colId xmlns:a16="http://schemas.microsoft.com/office/drawing/2014/main" val="2638162125"/>
                    </a:ext>
                  </a:extLst>
                </a:gridCol>
                <a:gridCol w="3531765">
                  <a:extLst>
                    <a:ext uri="{9D8B030D-6E8A-4147-A177-3AD203B41FA5}">
                      <a16:colId xmlns:a16="http://schemas.microsoft.com/office/drawing/2014/main" val="3395069677"/>
                    </a:ext>
                  </a:extLst>
                </a:gridCol>
                <a:gridCol w="2662805">
                  <a:extLst>
                    <a:ext uri="{9D8B030D-6E8A-4147-A177-3AD203B41FA5}">
                      <a16:colId xmlns:a16="http://schemas.microsoft.com/office/drawing/2014/main" val="3313962083"/>
                    </a:ext>
                  </a:extLst>
                </a:gridCol>
              </a:tblGrid>
              <a:tr h="2703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Atsakymo variantai</a:t>
                      </a:r>
                      <a:endParaRPr lang="lt-LT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Atsakiusiųjų skaičius </a:t>
                      </a:r>
                      <a:endParaRPr lang="lt-LT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Procentinė dalis</a:t>
                      </a:r>
                      <a:endParaRPr lang="lt-LT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029888"/>
                  </a:ext>
                </a:extLst>
              </a:tr>
              <a:tr h="2703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1. Pradinis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1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 0.2% </a:t>
                      </a:r>
                      <a:endParaRPr lang="lt-LT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4074448"/>
                  </a:ext>
                </a:extLst>
              </a:tr>
              <a:tr h="2703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2. Pagrindinis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11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 1.9% </a:t>
                      </a:r>
                      <a:endParaRPr lang="lt-LT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0270772"/>
                  </a:ext>
                </a:extLst>
              </a:tr>
              <a:tr h="2703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3. Vidurinis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41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 6.9% </a:t>
                      </a:r>
                      <a:endParaRPr lang="lt-LT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7794649"/>
                  </a:ext>
                </a:extLst>
              </a:tr>
              <a:tr h="5531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4. Profesinis (specialusis vidurinis)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103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 17.4% </a:t>
                      </a:r>
                      <a:endParaRPr lang="lt-LT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1844908"/>
                  </a:ext>
                </a:extLst>
              </a:tr>
              <a:tr h="2703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5. Aukštesnysis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129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 21.8% </a:t>
                      </a:r>
                      <a:endParaRPr lang="lt-LT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5391395"/>
                  </a:ext>
                </a:extLst>
              </a:tr>
              <a:tr h="2703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6. Aukštasis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279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 47.2% </a:t>
                      </a:r>
                      <a:endParaRPr lang="lt-LT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8323188"/>
                  </a:ext>
                </a:extLst>
              </a:tr>
              <a:tr h="2703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7. Kita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2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 0.3% </a:t>
                      </a:r>
                      <a:endParaRPr lang="lt-LT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741489"/>
                  </a:ext>
                </a:extLst>
              </a:tr>
              <a:tr h="2703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Neatsakė į klausimą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25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 4.2%</a:t>
                      </a:r>
                      <a:endParaRPr lang="lt-LT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324241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61A8B8-2DD2-43DC-97F4-4BC3C26C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6042D5-B680-46FD-861F-500ACDB60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976890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67C05-6B5C-4680-B82F-2EC9D0F57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>
                <a:solidFill>
                  <a:srgbClr val="00B050"/>
                </a:solidFill>
              </a:rPr>
              <a:t>Respondentų pasiskirstymas pagal veiklos sritis</a:t>
            </a:r>
            <a:endParaRPr lang="lt-LT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557C0DB-5F57-49E7-846E-6092459A5B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201944"/>
              </p:ext>
            </p:extLst>
          </p:nvPr>
        </p:nvGraphicFramePr>
        <p:xfrm>
          <a:off x="775980" y="1535185"/>
          <a:ext cx="10515600" cy="47811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08416">
                  <a:extLst>
                    <a:ext uri="{9D8B030D-6E8A-4147-A177-3AD203B41FA5}">
                      <a16:colId xmlns:a16="http://schemas.microsoft.com/office/drawing/2014/main" val="3023120852"/>
                    </a:ext>
                  </a:extLst>
                </a:gridCol>
                <a:gridCol w="3389153">
                  <a:extLst>
                    <a:ext uri="{9D8B030D-6E8A-4147-A177-3AD203B41FA5}">
                      <a16:colId xmlns:a16="http://schemas.microsoft.com/office/drawing/2014/main" val="1888497455"/>
                    </a:ext>
                  </a:extLst>
                </a:gridCol>
                <a:gridCol w="2718031">
                  <a:extLst>
                    <a:ext uri="{9D8B030D-6E8A-4147-A177-3AD203B41FA5}">
                      <a16:colId xmlns:a16="http://schemas.microsoft.com/office/drawing/2014/main" val="424383556"/>
                    </a:ext>
                  </a:extLst>
                </a:gridCol>
              </a:tblGrid>
              <a:tr h="2696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Atsakymo variantai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Atsakiusiųjų skaičius 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Procentinė dalis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2053061"/>
                  </a:ext>
                </a:extLst>
              </a:tr>
              <a:tr h="269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1. Žemės ir miškų ūkis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74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</a:t>
                      </a:r>
                      <a:r>
                        <a:rPr lang="lt-LT" sz="1800" dirty="0">
                          <a:effectLst/>
                          <a:highlight>
                            <a:srgbClr val="FFFF00"/>
                          </a:highlight>
                        </a:rPr>
                        <a:t>12.5% </a:t>
                      </a:r>
                      <a:endParaRPr lang="lt-LT" sz="24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7785371"/>
                  </a:ext>
                </a:extLst>
              </a:tr>
              <a:tr h="269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2. Policija ar kitos apsaugos struktūros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6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1.0% 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4659040"/>
                  </a:ext>
                </a:extLst>
              </a:tr>
              <a:tr h="269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3. Transportas ir ryšiai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18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3.0% 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8439241"/>
                  </a:ext>
                </a:extLst>
              </a:tr>
              <a:tr h="269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>
                          <a:effectLst/>
                        </a:rPr>
                        <a:t>4. Prekyba ir kita komercinė veikla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61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</a:t>
                      </a:r>
                      <a:r>
                        <a:rPr lang="lt-LT" sz="1800" dirty="0">
                          <a:effectLst/>
                          <a:highlight>
                            <a:srgbClr val="FFFF00"/>
                          </a:highlight>
                        </a:rPr>
                        <a:t>10.3% </a:t>
                      </a:r>
                      <a:endParaRPr lang="lt-LT" sz="24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27432091"/>
                  </a:ext>
                </a:extLst>
              </a:tr>
              <a:tr h="269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5. Buitinės (komunalinės) paslaugos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13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2.2% 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8612519"/>
                  </a:ext>
                </a:extLst>
              </a:tr>
              <a:tr h="269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6. Švietimas, mokslas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89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highlight>
                            <a:srgbClr val="FFFF00"/>
                          </a:highlight>
                        </a:rPr>
                        <a:t> 15.1% </a:t>
                      </a:r>
                      <a:endParaRPr lang="lt-LT" sz="2400" dirty="0"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7572950"/>
                  </a:ext>
                </a:extLst>
              </a:tr>
              <a:tr h="269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7. Sveikatos apsauga ir socialinis darbas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38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6.4% 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259752"/>
                  </a:ext>
                </a:extLst>
              </a:tr>
              <a:tr h="269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8. Kultūra, sportas, poilsis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53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9.0% 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1208469"/>
                  </a:ext>
                </a:extLst>
              </a:tr>
              <a:tr h="269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9. Pramonė ir statyba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46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7.8% 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8286572"/>
                  </a:ext>
                </a:extLst>
              </a:tr>
              <a:tr h="269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10. Savivaldos ir kitos biudžetinės įstaigos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65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  <a:highlight>
                            <a:srgbClr val="FFFF00"/>
                          </a:highlight>
                        </a:rPr>
                        <a:t> 11.0%</a:t>
                      </a:r>
                      <a:r>
                        <a:rPr lang="lt-LT" sz="1800" dirty="0">
                          <a:effectLst/>
                        </a:rPr>
                        <a:t> 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9822133"/>
                  </a:ext>
                </a:extLst>
              </a:tr>
              <a:tr h="5518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11. Bendruomeninė ar kita nevyriausybinės organizacijos veikla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21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3.6% 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74543609"/>
                  </a:ext>
                </a:extLst>
              </a:tr>
              <a:tr h="269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12. Kūrybinis darbas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18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3.0% 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7717092"/>
                  </a:ext>
                </a:extLst>
              </a:tr>
              <a:tr h="269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13. Aplinkosauginė veikla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2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0.3% 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92762448"/>
                  </a:ext>
                </a:extLst>
              </a:tr>
              <a:tr h="269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14. Kita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41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6.9% 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5251279"/>
                  </a:ext>
                </a:extLst>
              </a:tr>
              <a:tr h="2696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Neatsakė į klausimą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>
                          <a:effectLst/>
                        </a:rPr>
                        <a:t>46</a:t>
                      </a:r>
                      <a:endParaRPr lang="lt-LT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800" dirty="0">
                          <a:effectLst/>
                        </a:rPr>
                        <a:t> 7.8% </a:t>
                      </a:r>
                      <a:endParaRPr lang="lt-LT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7892307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A3B2C3-978C-401F-AD98-579976AF3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1986E3-F264-4210-B622-4ADE802AE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04010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DF9C6-845F-4639-888E-65C0A86B3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t-LT" sz="3600" b="1" dirty="0">
                <a:solidFill>
                  <a:srgbClr val="00B050"/>
                </a:solidFill>
              </a:rPr>
              <a:t>Respondentų pasiskirstymas pagal </a:t>
            </a:r>
            <a:r>
              <a:rPr lang="nb-NO" sz="3600" b="1" dirty="0">
                <a:solidFill>
                  <a:srgbClr val="00B050"/>
                </a:solidFill>
              </a:rPr>
              <a:t>socialinę grupę prie kurios save priskiria</a:t>
            </a:r>
            <a:endParaRPr lang="lt-LT" sz="3600" dirty="0">
              <a:solidFill>
                <a:srgbClr val="00B050"/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481D342-E8A0-4A79-B5C6-356619113A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1230077"/>
              </p:ext>
            </p:extLst>
          </p:nvPr>
        </p:nvGraphicFramePr>
        <p:xfrm>
          <a:off x="1132514" y="2122415"/>
          <a:ext cx="9706062" cy="27668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76381">
                  <a:extLst>
                    <a:ext uri="{9D8B030D-6E8A-4147-A177-3AD203B41FA5}">
                      <a16:colId xmlns:a16="http://schemas.microsoft.com/office/drawing/2014/main" val="1192258975"/>
                    </a:ext>
                  </a:extLst>
                </a:gridCol>
                <a:gridCol w="2494327">
                  <a:extLst>
                    <a:ext uri="{9D8B030D-6E8A-4147-A177-3AD203B41FA5}">
                      <a16:colId xmlns:a16="http://schemas.microsoft.com/office/drawing/2014/main" val="1431986203"/>
                    </a:ext>
                  </a:extLst>
                </a:gridCol>
                <a:gridCol w="3235354">
                  <a:extLst>
                    <a:ext uri="{9D8B030D-6E8A-4147-A177-3AD203B41FA5}">
                      <a16:colId xmlns:a16="http://schemas.microsoft.com/office/drawing/2014/main" val="3236011115"/>
                    </a:ext>
                  </a:extLst>
                </a:gridCol>
              </a:tblGrid>
              <a:tr h="28597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Atsakymo variantai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Atsakiusiųjų skaičius 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Procentinė dalis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4936050"/>
                  </a:ext>
                </a:extLst>
              </a:tr>
              <a:tr h="285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1. Vos galiu išgyventi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16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 2.7% 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622626"/>
                  </a:ext>
                </a:extLst>
              </a:tr>
              <a:tr h="285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2. Gyvenu vargingai/skurdžiai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32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 5.4% 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038126"/>
                  </a:ext>
                </a:extLst>
              </a:tr>
              <a:tr h="5852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3. Gyvenu normaliai/pasiturinčiai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251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 42.5% 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2213375"/>
                  </a:ext>
                </a:extLst>
              </a:tr>
              <a:tr h="285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4. Gyvenu gerai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190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 32.1% 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3956450"/>
                  </a:ext>
                </a:extLst>
              </a:tr>
              <a:tr h="285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5. Gyvenu labai gerai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26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 4.4% 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78726819"/>
                  </a:ext>
                </a:extLst>
              </a:tr>
              <a:tr h="285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6. Negaliu nurodyti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47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 8.0% 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7923884"/>
                  </a:ext>
                </a:extLst>
              </a:tr>
              <a:tr h="2859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Neatsakė į klausimą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29</a:t>
                      </a:r>
                      <a:endParaRPr lang="lt-LT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 4.9%</a:t>
                      </a:r>
                      <a:endParaRPr lang="lt-LT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5998364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7F8724-4BFC-41B5-9991-B6BCA1404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C85255-1712-4DA5-9526-0D69B2B6F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74786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1D6F3-06EA-44EA-8340-E1BED33EC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178" y="365316"/>
            <a:ext cx="5257800" cy="1325563"/>
          </a:xfrm>
        </p:spPr>
        <p:txBody>
          <a:bodyPr>
            <a:normAutofit/>
          </a:bodyPr>
          <a:lstStyle/>
          <a:p>
            <a:r>
              <a:rPr lang="lt-LT" sz="27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lt-LT" sz="2000" b="1" dirty="0">
                <a:solidFill>
                  <a:srgbClr val="00B05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Alytaus r. VVG teritorijos gyventojų atsakymų į klausimą „Ar dalyvaujate kaimo bendruomenių ar kitokių nevyriausybinių organizacijų veikloje?</a:t>
            </a:r>
            <a:r>
              <a:rPr lang="lt-LT" sz="2000" dirty="0">
                <a:solidFill>
                  <a:srgbClr val="00B050"/>
                </a:solidFill>
              </a:rPr>
              <a:t>“ </a:t>
            </a:r>
            <a:r>
              <a:rPr lang="lt-LT" sz="2000" b="1" dirty="0">
                <a:solidFill>
                  <a:srgbClr val="00B050"/>
                </a:solidFill>
              </a:rPr>
              <a:t>pasiskirstymas (vnt., proc.)</a:t>
            </a:r>
            <a:endParaRPr lang="lt-LT" dirty="0">
              <a:solidFill>
                <a:srgbClr val="00B050"/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4FD7116-868E-4A65-B6FA-6DD9DD0396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113698"/>
              </p:ext>
            </p:extLst>
          </p:nvPr>
        </p:nvGraphicFramePr>
        <p:xfrm>
          <a:off x="678328" y="1803040"/>
          <a:ext cx="5143500" cy="22105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4500">
                  <a:extLst>
                    <a:ext uri="{9D8B030D-6E8A-4147-A177-3AD203B41FA5}">
                      <a16:colId xmlns:a16="http://schemas.microsoft.com/office/drawing/2014/main" val="464236809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1652339140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6681594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Atsakymo variantai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Atsakiusiųjų skaičius 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Procentinė dalis</a:t>
                      </a:r>
                      <a:endParaRPr lang="lt-L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32991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1. Taip</a:t>
                      </a:r>
                      <a:endParaRPr lang="lt-L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380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 64.3% 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81979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2. Ne</a:t>
                      </a:r>
                      <a:endParaRPr lang="lt-L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168</a:t>
                      </a:r>
                      <a:endParaRPr lang="lt-L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 28.4% 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625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3. Kita</a:t>
                      </a:r>
                      <a:endParaRPr lang="lt-L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15</a:t>
                      </a:r>
                      <a:endParaRPr lang="lt-L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 2.5% 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56049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Neatsakė į klausimą</a:t>
                      </a:r>
                      <a:endParaRPr lang="lt-L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>
                          <a:effectLst/>
                        </a:rPr>
                        <a:t>28</a:t>
                      </a:r>
                      <a:endParaRPr lang="lt-LT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000" dirty="0">
                          <a:effectLst/>
                        </a:rPr>
                        <a:t> 4.7%</a:t>
                      </a:r>
                      <a:endParaRPr lang="lt-LT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5294991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989685-F2E1-405F-A741-5B2D13B67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93B02D-FEFA-4417-8C2E-76DE52F89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8</a:t>
            </a:fld>
            <a:endParaRPr lang="lt-LT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FA5BFBD4-1988-41D7-9549-C71E9C1C63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720251"/>
              </p:ext>
            </p:extLst>
          </p:nvPr>
        </p:nvGraphicFramePr>
        <p:xfrm>
          <a:off x="5544991" y="4237923"/>
          <a:ext cx="5934075" cy="21911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94967">
                  <a:extLst>
                    <a:ext uri="{9D8B030D-6E8A-4147-A177-3AD203B41FA5}">
                      <a16:colId xmlns:a16="http://schemas.microsoft.com/office/drawing/2014/main" val="1141011238"/>
                    </a:ext>
                  </a:extLst>
                </a:gridCol>
                <a:gridCol w="1169554">
                  <a:extLst>
                    <a:ext uri="{9D8B030D-6E8A-4147-A177-3AD203B41FA5}">
                      <a16:colId xmlns:a16="http://schemas.microsoft.com/office/drawing/2014/main" val="1547778098"/>
                    </a:ext>
                  </a:extLst>
                </a:gridCol>
                <a:gridCol w="1169554">
                  <a:extLst>
                    <a:ext uri="{9D8B030D-6E8A-4147-A177-3AD203B41FA5}">
                      <a16:colId xmlns:a16="http://schemas.microsoft.com/office/drawing/2014/main" val="322149835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Atsakymo variantai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Atsakiusiųjų skaičius 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Procentinė dalis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21251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1. Žinau, kad yra tokia VVG, nes mano gyvenamojoje vietovėje buvo įgyvendintas projektas pagal VVG įgyvendinamą strategiją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316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 53.5% 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32649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2. Girdėjau, kad yra tokia organizacija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176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 29.8% 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7752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3. Nieko nežinau apie tokios organizacijos veiklą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56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 9.5% 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09251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4. Kita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>
                          <a:effectLst/>
                        </a:rPr>
                        <a:t>15</a:t>
                      </a:r>
                      <a:endParaRPr lang="lt-LT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400" dirty="0">
                          <a:effectLst/>
                        </a:rPr>
                        <a:t> 2.5% </a:t>
                      </a:r>
                      <a:endParaRPr lang="lt-L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24843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200">
                          <a:effectLst/>
                        </a:rPr>
                        <a:t>Neatsakė į klausimą</a:t>
                      </a:r>
                      <a:endParaRPr lang="lt-L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200">
                          <a:effectLst/>
                        </a:rPr>
                        <a:t>28</a:t>
                      </a:r>
                      <a:endParaRPr lang="lt-LT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1200" dirty="0">
                          <a:effectLst/>
                        </a:rPr>
                        <a:t> 4.7%</a:t>
                      </a:r>
                      <a:endParaRPr lang="lt-LT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5236460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2B51D13A-9AB6-4B4E-9BC1-7A5E5F7ABDA4}"/>
              </a:ext>
            </a:extLst>
          </p:cNvPr>
          <p:cNvSpPr/>
          <p:nvPr/>
        </p:nvSpPr>
        <p:spPr>
          <a:xfrm>
            <a:off x="6018184" y="3202433"/>
            <a:ext cx="5495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dirty="0">
                <a:solidFill>
                  <a:srgbClr val="00B050"/>
                </a:solidFill>
              </a:rPr>
              <a:t>Alytaus r. VVG teritorijos gyventojų atsakymų į klausimą </a:t>
            </a:r>
            <a:r>
              <a:rPr lang="lt-LT" b="1" dirty="0">
                <a:solidFill>
                  <a:srgbClr val="00B050"/>
                </a:solidFill>
              </a:rPr>
              <a:t>„Ką žinote apie Alytaus rajono vietos veiklos grupę</a:t>
            </a:r>
            <a:r>
              <a:rPr lang="lt-LT" dirty="0">
                <a:solidFill>
                  <a:srgbClr val="00B050"/>
                </a:solidFill>
              </a:rPr>
              <a:t>?“ pasiskirstymas (vnt., proc.)</a:t>
            </a:r>
          </a:p>
        </p:txBody>
      </p:sp>
    </p:spTree>
    <p:extLst>
      <p:ext uri="{BB962C8B-B14F-4D97-AF65-F5344CB8AC3E}">
        <p14:creationId xmlns:p14="http://schemas.microsoft.com/office/powerpoint/2010/main" val="3583663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08CD9-A100-4C4E-9A5D-58CAD3B3B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lt-LT" sz="2400" b="1" dirty="0"/>
              <a:t>Alytaus r. VVG teritorijos gyventojų atsakymų į klausimą “</a:t>
            </a:r>
            <a:r>
              <a:rPr lang="lt-LT" sz="2400" b="1" i="1" dirty="0"/>
              <a:t>Lietuvos kaimo gyventojus įvairiomis formomis pasiekia Europos Sąjungos ir Nacionalinė parama. </a:t>
            </a:r>
            <a:r>
              <a:rPr lang="lt-LT" sz="2400" i="1" dirty="0">
                <a:highlight>
                  <a:srgbClr val="FFFF00"/>
                </a:highlight>
              </a:rPr>
              <a:t>Ar Jūs asmeniškai pajutote paramos naudą sau ir savo gyvenamajai vietovei</a:t>
            </a:r>
            <a:r>
              <a:rPr lang="lt-LT" sz="2400" b="1" i="1" dirty="0"/>
              <a:t>?</a:t>
            </a:r>
            <a:r>
              <a:rPr lang="lt-LT" sz="2400" b="1" dirty="0"/>
              <a:t>” pasiskirstymas (vnt., proc.)</a:t>
            </a:r>
            <a:endParaRPr lang="lt-LT" sz="24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455BB28-6391-43DF-A32E-2CDEC74887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225833"/>
              </p:ext>
            </p:extLst>
          </p:nvPr>
        </p:nvGraphicFramePr>
        <p:xfrm>
          <a:off x="914400" y="2256640"/>
          <a:ext cx="7753350" cy="28125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84450">
                  <a:extLst>
                    <a:ext uri="{9D8B030D-6E8A-4147-A177-3AD203B41FA5}">
                      <a16:colId xmlns:a16="http://schemas.microsoft.com/office/drawing/2014/main" val="1001336417"/>
                    </a:ext>
                  </a:extLst>
                </a:gridCol>
                <a:gridCol w="2584450">
                  <a:extLst>
                    <a:ext uri="{9D8B030D-6E8A-4147-A177-3AD203B41FA5}">
                      <a16:colId xmlns:a16="http://schemas.microsoft.com/office/drawing/2014/main" val="4254644283"/>
                    </a:ext>
                  </a:extLst>
                </a:gridCol>
                <a:gridCol w="2584450">
                  <a:extLst>
                    <a:ext uri="{9D8B030D-6E8A-4147-A177-3AD203B41FA5}">
                      <a16:colId xmlns:a16="http://schemas.microsoft.com/office/drawing/2014/main" val="3521701588"/>
                    </a:ext>
                  </a:extLst>
                </a:gridCol>
              </a:tblGrid>
              <a:tr h="4272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Atsakymo variantai</a:t>
                      </a:r>
                      <a:endParaRPr lang="lt-LT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Atsakiusiųjų skaičius </a:t>
                      </a:r>
                      <a:endParaRPr lang="lt-LT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Procentinė dalis</a:t>
                      </a:r>
                      <a:endParaRPr lang="lt-LT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0180792"/>
                  </a:ext>
                </a:extLst>
              </a:tr>
              <a:tr h="427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1. Taip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346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 58.5% </a:t>
                      </a:r>
                      <a:endParaRPr lang="lt-LT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1217069"/>
                  </a:ext>
                </a:extLst>
              </a:tr>
              <a:tr h="427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2. Ne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165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 27.9% </a:t>
                      </a:r>
                      <a:endParaRPr lang="lt-LT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5683075"/>
                  </a:ext>
                </a:extLst>
              </a:tr>
              <a:tr h="427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3. Nežinau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70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 11.8% </a:t>
                      </a:r>
                      <a:endParaRPr lang="lt-LT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5360091"/>
                  </a:ext>
                </a:extLst>
              </a:tr>
              <a:tr h="4272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Neatsakė į klausimą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>
                          <a:effectLst/>
                        </a:rPr>
                        <a:t>10</a:t>
                      </a:r>
                      <a:endParaRPr lang="lt-LT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lt-LT" sz="2400" dirty="0">
                          <a:effectLst/>
                        </a:rPr>
                        <a:t> 1.7% </a:t>
                      </a:r>
                      <a:endParaRPr lang="lt-LT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483601"/>
                  </a:ext>
                </a:extLst>
              </a:tr>
            </a:tbl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53516A-39C9-4114-854C-585153525C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t-LT"/>
              <a:t>Vietos plėtros strategija, 2023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B58295-1073-4DC5-84A0-6F5A92B58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2444B-4066-4EC1-B9A7-619871DCA442}" type="slidenum">
              <a:rPr lang="lt-LT" smtClean="0"/>
              <a:t>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881839713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7296</TotalTime>
  <Words>1395</Words>
  <Application>Microsoft Office PowerPoint</Application>
  <PresentationFormat>Widescreen</PresentationFormat>
  <Paragraphs>318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„Office“ tema</vt:lpstr>
      <vt:lpstr>ALYTAUS RAJONO VVG TERITORIJOS GYVENTOJŲ POREIKIŲ TYRIMO REZULTATAI Vietos plėtros strategijos Alytaus rajono savivaldybės ir Birštono savivaldybės kaimiškajai teritorijai  2023-2027 metams rengimas</vt:lpstr>
      <vt:lpstr>Duomenys apie respondentus</vt:lpstr>
      <vt:lpstr>1 pav. Respondentų struktūra pagal amžiaus grupes, proc. </vt:lpstr>
      <vt:lpstr>Respondentų pasiskirstymas pagal seniūnijas </vt:lpstr>
      <vt:lpstr>Respondentų pasiskirstymas pagal išsimokslinimą</vt:lpstr>
      <vt:lpstr>Respondentų pasiskirstymas pagal veiklos sritis</vt:lpstr>
      <vt:lpstr>Respondentų pasiskirstymas pagal socialinę grupę prie kurios save priskiria</vt:lpstr>
      <vt:lpstr> Alytaus r. VVG teritorijos gyventojų atsakymų į klausimą „Ar dalyvaujate kaimo bendruomenių ar kitokių nevyriausybinių organizacijų veikloje?“ pasiskirstymas (vnt., proc.)</vt:lpstr>
      <vt:lpstr>Alytaus r. VVG teritorijos gyventojų atsakymų į klausimą “Lietuvos kaimo gyventojus įvairiomis formomis pasiekia Europos Sąjungos ir Nacionalinė parama. Ar Jūs asmeniškai pajutote paramos naudą sau ir savo gyvenamajai vietovei?” pasiskirstymas (vnt., proc.)</vt:lpstr>
      <vt:lpstr>Alytaus r. VVG teritorijos gyventojų nuomonė apie opiausias vietovės vystymosi problemas, atsakymų skaičius</vt:lpstr>
      <vt:lpstr>Alytaus r. VVG teritorijos gyventojų atsakymų į klausimą „Kokiems prioritetams Jūs teiktumėte pirmenybę, kad ES ir Nacionalinės paramos kaimui lėšos būtų kuo geriau investuotos?“  pasiskirstymas pagal raiškos stiprumą 3 balų skalėje, proc.</vt:lpstr>
      <vt:lpstr>Pagrindiniai prioritetai, kuriems  Alytaus r. VVG teritorijos gyventojai teiktų pirmenybę, kad paramos lėšos būtų kuo geriau investuotos (pagal reikalingumą atrinkti 10 daugiausiai balų surinkę prioritetai) </vt:lpstr>
      <vt:lpstr>Paslaugos, kurių trūksta Alytaus r. VVG teritorijos gyventojų gyvenamojoje vietovėje, pagal raiškos stiprumą 3 balų skalėje, proc.</vt:lpstr>
      <vt:lpstr>Pagrindinės paslaugos, kurių labiausiai trūksta Alytaus r. VVG teritorijos gyventojų gyvenamojoje vietovėje (atrinktos 10 daugiausiai balų surinkusių paslaugų), proc.</vt:lpstr>
      <vt:lpstr>Svarbiausios paslaugų įmonės, kurios galėtų būti įkurtos ir atsirastų naujų darbo vietų Alytaus r. VVG teritorijos gyventojų gyvenamojoje vietoje (atrinktos 10 daugiausiai balų surinkusių įmonių), proc. </vt:lpstr>
      <vt:lpstr>Alytaus r. VVG teritorijos gyventojų atsakymų į klausimą  „Kokias paslaugų įmones reikėtų skatinti kurti kaimo vietovėse?“ pasiskirstymas (vnt., proc.) </vt:lpstr>
      <vt:lpstr>Alytaus r. VVG teritorijos gyventojų nuomonė apie  pagrindinės ekonomines veiklas, kurių galėtų imtis veikiančios bendruomenės  ir už kurias gautų pajamų (atrinktos 10 daugiausiai balų surinkusių ekonominių veiklų), proc. </vt:lpstr>
      <vt:lpstr>Alytaus r. VVG teritorijos gyventojų nuomonė apie pagrindines kliūtys, kurios trukdo bendruomenei organizuoti verslą ar teikti savo nariams būtiniausias paslaugas, vnt.</vt:lpstr>
      <vt:lpstr> Alytaus r. VVG teritorijos gyventojų atsakymų į klausimą „Ar pats imtumėtės smulkaus verslo, jei jo pradžiai būtų skirta ES ir Nacionalinė parama?“ pasiskirstymas (vnt., proc.)</vt:lpstr>
      <vt:lpstr>Alytaus r. VVG teritorijos gyventojų nuomonė apie priemones, kurios pagerintų kaimo jaunimo iki 40 metų situaciją (pagal raiškos stiprumą 5 balų skalėje), proc. </vt:lpstr>
      <vt:lpstr>Teminė kaimo vietovių VPS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III. SUMANAUS KAIMO PARAMOS PRIEMONĖS MODELIS</dc:title>
  <dc:creator>Alvydas Aleksandravičius</dc:creator>
  <cp:lastModifiedBy>Vilma Atkočiūnienė</cp:lastModifiedBy>
  <cp:revision>267</cp:revision>
  <cp:lastPrinted>2022-01-18T10:12:03Z</cp:lastPrinted>
  <dcterms:created xsi:type="dcterms:W3CDTF">2021-11-28T18:44:25Z</dcterms:created>
  <dcterms:modified xsi:type="dcterms:W3CDTF">2023-04-04T19:23:53Z</dcterms:modified>
</cp:coreProperties>
</file>